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699" r:id="rId2"/>
    <p:sldId id="1390" r:id="rId3"/>
    <p:sldId id="1366" r:id="rId4"/>
    <p:sldId id="1353" r:id="rId5"/>
    <p:sldId id="1367" r:id="rId6"/>
    <p:sldId id="1346" r:id="rId7"/>
    <p:sldId id="1377" r:id="rId8"/>
    <p:sldId id="1345" r:id="rId9"/>
    <p:sldId id="1378" r:id="rId10"/>
    <p:sldId id="1381" r:id="rId11"/>
    <p:sldId id="1379" r:id="rId12"/>
    <p:sldId id="1392" r:id="rId13"/>
    <p:sldId id="1391" r:id="rId14"/>
    <p:sldId id="1393" r:id="rId15"/>
    <p:sldId id="1380" r:id="rId16"/>
    <p:sldId id="1335" r:id="rId17"/>
    <p:sldId id="1385" r:id="rId18"/>
    <p:sldId id="1389" r:id="rId19"/>
    <p:sldId id="1386" r:id="rId20"/>
    <p:sldId id="1387" r:id="rId21"/>
    <p:sldId id="731" r:id="rId22"/>
    <p:sldId id="1388" r:id="rId23"/>
    <p:sldId id="1356" r:id="rId24"/>
    <p:sldId id="1341" r:id="rId25"/>
    <p:sldId id="1363" r:id="rId26"/>
    <p:sldId id="1373" r:id="rId27"/>
    <p:sldId id="1374" r:id="rId28"/>
    <p:sldId id="1375" r:id="rId29"/>
    <p:sldId id="1369" r:id="rId30"/>
    <p:sldId id="1268" r:id="rId31"/>
    <p:sldId id="1364" r:id="rId32"/>
    <p:sldId id="1343" r:id="rId33"/>
    <p:sldId id="1384" r:id="rId34"/>
  </p:sldIdLst>
  <p:sldSz cx="9144000" cy="6858000" type="screen4x3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영은" initials="강" lastIdx="3" clrIdx="0">
    <p:extLst>
      <p:ext uri="{19B8F6BF-5375-455C-9EA6-DF929625EA0E}">
        <p15:presenceInfo xmlns:p15="http://schemas.microsoft.com/office/powerpoint/2012/main" userId="강영은" providerId="None"/>
      </p:ext>
    </p:extLst>
  </p:cmAuthor>
  <p:cmAuthor id="2" name="강영은" initials="강 [2]" lastIdx="2" clrIdx="1">
    <p:extLst>
      <p:ext uri="{19B8F6BF-5375-455C-9EA6-DF929625EA0E}">
        <p15:presenceInfo xmlns:p15="http://schemas.microsoft.com/office/powerpoint/2012/main" userId="S::kye0520@dgist.ac.kr::e4d3c785-0c13-4154-ab52-829c1906a3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68"/>
    <a:srgbClr val="FF0000"/>
    <a:srgbClr val="ED7D31"/>
    <a:srgbClr val="1270B9"/>
    <a:srgbClr val="002060"/>
    <a:srgbClr val="BDD7EE"/>
    <a:srgbClr val="EE5450"/>
    <a:srgbClr val="FD9491"/>
    <a:srgbClr val="E9B5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3" autoAdjust="0"/>
    <p:restoredTop sz="69625" autoAdjust="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Execution Time (ms)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Sheet1!$B$5:$B$31</c:f>
              <c:numCache>
                <c:formatCode>General</c:formatCode>
                <c:ptCount val="27"/>
                <c:pt idx="0">
                  <c:v>86.18</c:v>
                </c:pt>
                <c:pt idx="1">
                  <c:v>80.819999999999993</c:v>
                </c:pt>
                <c:pt idx="2">
                  <c:v>73.290000000000006</c:v>
                </c:pt>
                <c:pt idx="3">
                  <c:v>69.69</c:v>
                </c:pt>
                <c:pt idx="4">
                  <c:v>65.06</c:v>
                </c:pt>
                <c:pt idx="5">
                  <c:v>61.54</c:v>
                </c:pt>
                <c:pt idx="6">
                  <c:v>54.99</c:v>
                </c:pt>
                <c:pt idx="7">
                  <c:v>49.96</c:v>
                </c:pt>
                <c:pt idx="8">
                  <c:v>46.52</c:v>
                </c:pt>
                <c:pt idx="9">
                  <c:v>43.02</c:v>
                </c:pt>
                <c:pt idx="10">
                  <c:v>41.4</c:v>
                </c:pt>
                <c:pt idx="11">
                  <c:v>37.880000000000003</c:v>
                </c:pt>
                <c:pt idx="12">
                  <c:v>35</c:v>
                </c:pt>
                <c:pt idx="13">
                  <c:v>33.47</c:v>
                </c:pt>
                <c:pt idx="14">
                  <c:v>31.07</c:v>
                </c:pt>
                <c:pt idx="15">
                  <c:v>24.87</c:v>
                </c:pt>
                <c:pt idx="16">
                  <c:v>22.28</c:v>
                </c:pt>
                <c:pt idx="17">
                  <c:v>23.53</c:v>
                </c:pt>
                <c:pt idx="18">
                  <c:v>20.79</c:v>
                </c:pt>
                <c:pt idx="19">
                  <c:v>18.510000000000002</c:v>
                </c:pt>
                <c:pt idx="20">
                  <c:v>16.84</c:v>
                </c:pt>
                <c:pt idx="21">
                  <c:v>14.54</c:v>
                </c:pt>
                <c:pt idx="22">
                  <c:v>13.32</c:v>
                </c:pt>
                <c:pt idx="23">
                  <c:v>10.23</c:v>
                </c:pt>
                <c:pt idx="24">
                  <c:v>9</c:v>
                </c:pt>
                <c:pt idx="25">
                  <c:v>8.15</c:v>
                </c:pt>
                <c:pt idx="2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8-4DA4-9F3E-0473D5E71215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Standard Deviation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Sheet1!$C$5:$C$31</c:f>
              <c:numCache>
                <c:formatCode>General</c:formatCode>
                <c:ptCount val="27"/>
              </c:numCache>
            </c:numRef>
          </c:val>
          <c:extLst>
            <c:ext xmlns:c16="http://schemas.microsoft.com/office/drawing/2014/chart" uri="{C3380CC4-5D6E-409C-BE32-E72D297353CC}">
              <c16:uniqueId val="{00000000-FB73-41BE-B323-A2A48015DB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25715360"/>
        <c:axId val="425716608"/>
      </c:barChart>
      <c:catAx>
        <c:axId val="425715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Image size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6608"/>
        <c:crosses val="autoZero"/>
        <c:auto val="1"/>
        <c:lblAlgn val="ctr"/>
        <c:lblOffset val="100"/>
        <c:noMultiLvlLbl val="0"/>
      </c:catAx>
      <c:valAx>
        <c:axId val="42571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Execution time (</a:t>
                </a:r>
                <a:r>
                  <a:rPr lang="en-US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ms</a:t>
                </a: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)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536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70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6E78C-6F24-4C47-8404-8F319E51B92F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5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702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EE1C-692C-4CC6-A2F1-3935922D1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dirty="0">
                <a:latin typeface="+mn-lt"/>
              </a:rPr>
              <a:t>Real time multi camera object detection via dynamic localization-detection co-design with image Merge and Patch Technique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 i="0" dirty="0">
                <a:solidFill>
                  <a:srgbClr val="D1D5DB"/>
                </a:solidFill>
                <a:effectLst/>
                <a:latin typeface="Söhne"/>
              </a:rPr>
              <a:t>Real-Time Object Detection with Dynamic Image Merge and Patch Framework for Multi-Camera Scenarios</a:t>
            </a:r>
            <a:endParaRPr kumimoji="1" lang="en-US" altLang="ko-KR" sz="1100" b="0" dirty="0">
              <a:latin typeface="+mn-lt"/>
            </a:endParaRPr>
          </a:p>
          <a:p>
            <a:pPr marL="457200" lvl="1" indent="0">
              <a:buFontTx/>
              <a:buNone/>
            </a:pP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52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image merge </a:t>
            </a:r>
            <a:r>
              <a:rPr kumimoji="1" lang="ko-KR" altLang="en-US" sz="1200" b="0" dirty="0">
                <a:latin typeface="+mn-lt"/>
              </a:rPr>
              <a:t>방식을 통하여 이미지들을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하였고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결과 </a:t>
            </a:r>
            <a:r>
              <a:rPr kumimoji="1" lang="en-US" altLang="ko-KR" sz="1200" b="0" dirty="0" err="1">
                <a:latin typeface="+mn-lt"/>
              </a:rPr>
              <a:t>gpu</a:t>
            </a:r>
            <a:r>
              <a:rPr kumimoji="1" lang="en-US" altLang="ko-KR" sz="1200" b="0" dirty="0">
                <a:latin typeface="+mn-lt"/>
              </a:rPr>
              <a:t> utilization</a:t>
            </a:r>
            <a:r>
              <a:rPr kumimoji="1" lang="ko-KR" altLang="en-US" sz="1200" b="0" dirty="0">
                <a:latin typeface="+mn-lt"/>
              </a:rPr>
              <a:t>을 </a:t>
            </a:r>
            <a:r>
              <a:rPr kumimoji="1" lang="en-US" altLang="ko-KR" sz="1200" b="0" dirty="0">
                <a:latin typeface="+mn-lt"/>
              </a:rPr>
              <a:t>80% </a:t>
            </a:r>
            <a:r>
              <a:rPr kumimoji="1" lang="ko-KR" altLang="en-US" sz="1200" b="0" dirty="0">
                <a:latin typeface="+mn-lt"/>
              </a:rPr>
              <a:t>까지 향상 시킬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80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>
                <a:latin typeface="+mn-lt"/>
              </a:rPr>
              <a:t>computation saving</a:t>
            </a:r>
            <a:r>
              <a:rPr kumimoji="1" lang="ko-KR" altLang="en-US" sz="1200" b="0" dirty="0">
                <a:latin typeface="+mn-lt"/>
              </a:rPr>
              <a:t>을 위해서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 </a:t>
            </a:r>
            <a:r>
              <a:rPr kumimoji="1" lang="ko-KR" altLang="en-US" sz="1200" b="0" dirty="0">
                <a:latin typeface="+mn-lt"/>
              </a:rPr>
              <a:t>기법을 적용합니다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</a:t>
            </a:r>
            <a:r>
              <a:rPr kumimoji="1" lang="en-US" altLang="ko-KR" sz="1200" b="0" dirty="0">
                <a:latin typeface="+mn-lt"/>
              </a:rPr>
              <a:t>)</a:t>
            </a:r>
            <a:r>
              <a:rPr kumimoji="1" lang="ko-KR" altLang="en-US" sz="1200" b="0" dirty="0">
                <a:latin typeface="+mn-lt"/>
              </a:rPr>
              <a:t>하나의 이미지에는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중요한 영역과 중요하지 않은 영역이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중요하지 않은 부분을 제거하고 중요한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만을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하여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한다면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50%</a:t>
            </a:r>
            <a:r>
              <a:rPr kumimoji="1" lang="ko-KR" altLang="en-US" sz="1200" b="0" dirty="0">
                <a:latin typeface="+mn-lt"/>
              </a:rPr>
              <a:t>이상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을 줄일 수 있을 것이다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</a:t>
            </a:r>
            <a:r>
              <a:rPr kumimoji="1" lang="en-US" altLang="ko-KR" sz="1200" b="0" dirty="0">
                <a:latin typeface="+mn-lt"/>
              </a:rPr>
              <a:t>) </a:t>
            </a: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MOT </a:t>
            </a:r>
            <a:r>
              <a:rPr kumimoji="1" lang="ko-KR" altLang="en-US" sz="1200" b="0" dirty="0">
                <a:latin typeface="+mn-lt"/>
              </a:rPr>
              <a:t>데이터 셋을 활용하여 얼마나 많은 데이터 셋이 </a:t>
            </a:r>
            <a:r>
              <a:rPr kumimoji="1" lang="en-US" altLang="ko-KR" sz="1200" b="0" dirty="0">
                <a:latin typeface="+mn-lt"/>
              </a:rPr>
              <a:t>50% </a:t>
            </a:r>
            <a:r>
              <a:rPr kumimoji="1" lang="ko-KR" altLang="en-US" sz="1200" b="0" dirty="0">
                <a:latin typeface="+mn-lt"/>
              </a:rPr>
              <a:t>이상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을 줄일 수 있나 실험을 진행했더니 </a:t>
            </a:r>
            <a:r>
              <a:rPr kumimoji="1" lang="en-US" altLang="ko-KR" sz="1200" b="0" dirty="0">
                <a:latin typeface="+mn-lt"/>
              </a:rPr>
              <a:t>77% </a:t>
            </a:r>
            <a:r>
              <a:rPr kumimoji="1" lang="ko-KR" altLang="en-US" sz="1200" b="0" dirty="0">
                <a:latin typeface="+mn-lt"/>
              </a:rPr>
              <a:t>나 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(</a:t>
            </a:r>
            <a:r>
              <a:rPr kumimoji="1" lang="ko-KR" altLang="en-US" sz="1200" b="0" dirty="0">
                <a:latin typeface="+mn-lt"/>
              </a:rPr>
              <a:t>클</a:t>
            </a:r>
            <a:r>
              <a:rPr kumimoji="1" lang="en-US" altLang="ko-KR" sz="1200" b="0" dirty="0">
                <a:latin typeface="+mn-lt"/>
              </a:rPr>
              <a:t>) </a:t>
            </a: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patchin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을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줄이는데 도움을 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928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그래서 이와 같이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</a:t>
            </a:r>
            <a:r>
              <a:rPr kumimoji="1" lang="ko-KR" altLang="en-US" sz="1200" b="0" dirty="0">
                <a:latin typeface="+mn-lt"/>
              </a:rPr>
              <a:t>을 진행하기 위해서는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</a:t>
            </a:r>
            <a:r>
              <a:rPr kumimoji="1" lang="ko-KR" altLang="en-US" sz="1200" b="0" dirty="0">
                <a:latin typeface="+mn-lt"/>
              </a:rPr>
              <a:t>이 필요하다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148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이와 같이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Patching</a:t>
            </a:r>
            <a:r>
              <a:rPr kumimoji="1" lang="ko-KR" altLang="en-US" sz="1200" b="0" dirty="0">
                <a:latin typeface="+mn-lt"/>
              </a:rPr>
              <a:t>을 진행하기 위해서는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위치가 어디에 있는지 미리 파악하는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 </a:t>
            </a:r>
            <a:r>
              <a:rPr kumimoji="1" lang="ko-KR" altLang="en-US" sz="1200" b="0" dirty="0">
                <a:latin typeface="+mn-lt"/>
              </a:rPr>
              <a:t>작업이 필요하다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common </a:t>
            </a:r>
            <a:r>
              <a:rPr kumimoji="1" lang="en-US" altLang="ko-KR" sz="1200" b="0" dirty="0" err="1">
                <a:latin typeface="+mn-lt"/>
              </a:rPr>
              <a:t>approac</a:t>
            </a:r>
            <a:r>
              <a:rPr kumimoji="1" lang="ko-KR" altLang="en-US" sz="1200" b="0" dirty="0">
                <a:latin typeface="+mn-lt"/>
              </a:rPr>
              <a:t>로는 </a:t>
            </a:r>
            <a:r>
              <a:rPr kumimoji="1" lang="en-US" altLang="ko-KR" sz="1200" b="0" dirty="0">
                <a:latin typeface="+mn-lt"/>
              </a:rPr>
              <a:t>motion vector</a:t>
            </a:r>
            <a:r>
              <a:rPr kumimoji="1" lang="ko-KR" altLang="en-US" sz="1200" b="0" dirty="0">
                <a:latin typeface="+mn-lt"/>
              </a:rPr>
              <a:t>을 활용하여 이전의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을 활용하는 방법이 있는데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방법을 사용한다면 새로이 </a:t>
            </a:r>
            <a:r>
              <a:rPr kumimoji="1" lang="en-US" altLang="ko-KR" sz="1200" b="0" dirty="0">
                <a:latin typeface="+mn-lt"/>
              </a:rPr>
              <a:t>motion vector</a:t>
            </a:r>
            <a:r>
              <a:rPr kumimoji="1" lang="ko-KR" altLang="en-US" sz="1200" b="0" dirty="0">
                <a:latin typeface="+mn-lt"/>
              </a:rPr>
              <a:t>을 추가로 구현</a:t>
            </a:r>
            <a:r>
              <a:rPr kumimoji="1" lang="en-US" altLang="ko-KR" sz="1200" b="0" dirty="0">
                <a:latin typeface="+mn-lt"/>
              </a:rPr>
              <a:t>, new </a:t>
            </a:r>
            <a:r>
              <a:rPr kumimoji="1" lang="en-US" altLang="ko-KR" sz="1200" b="0" dirty="0" err="1">
                <a:latin typeface="+mn-lt"/>
              </a:rPr>
              <a:t>objec</a:t>
            </a:r>
            <a:r>
              <a:rPr kumimoji="1" lang="ko-KR" altLang="en-US" sz="1200" b="0" dirty="0">
                <a:latin typeface="+mn-lt"/>
              </a:rPr>
              <a:t>를 추가로 </a:t>
            </a:r>
            <a:r>
              <a:rPr kumimoji="1" lang="ko-KR" altLang="en-US" sz="1200" b="0" dirty="0" err="1">
                <a:latin typeface="+mn-lt"/>
              </a:rPr>
              <a:t>구현해야한다는</a:t>
            </a:r>
            <a:r>
              <a:rPr kumimoji="1" lang="ko-KR" altLang="en-US" sz="1200" b="0" dirty="0">
                <a:latin typeface="+mn-lt"/>
              </a:rPr>
              <a:t> 단점이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우리는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en-US" altLang="ko-KR" sz="1200" b="0" dirty="0">
                <a:latin typeface="+mn-lt"/>
              </a:rPr>
              <a:t> based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 </a:t>
            </a:r>
            <a:r>
              <a:rPr kumimoji="1" lang="ko-KR" altLang="en-US" sz="1200" b="0" dirty="0">
                <a:latin typeface="+mn-lt"/>
              </a:rPr>
              <a:t>을 활용하여 기존에 사용하고 있는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en-US" altLang="ko-KR" sz="1200" b="0" dirty="0">
                <a:latin typeface="+mn-lt"/>
              </a:rPr>
              <a:t> model</a:t>
            </a:r>
            <a:r>
              <a:rPr kumimoji="1" lang="ko-KR" altLang="en-US" sz="1200" b="0" dirty="0" err="1">
                <a:latin typeface="+mn-lt"/>
              </a:rPr>
              <a:t>로을</a:t>
            </a:r>
            <a:r>
              <a:rPr kumimoji="1" lang="ko-KR" altLang="en-US" sz="1200" b="0" dirty="0">
                <a:latin typeface="+mn-lt"/>
              </a:rPr>
              <a:t> 활용하여 추가적인 구현 없이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</a:t>
            </a:r>
            <a:r>
              <a:rPr kumimoji="1" lang="ko-KR" altLang="en-US" sz="1200" b="0" dirty="0">
                <a:latin typeface="+mn-lt"/>
              </a:rPr>
              <a:t>을 하는 방법으로 활용한다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localization</a:t>
            </a:r>
            <a:r>
              <a:rPr kumimoji="1" lang="ko-KR" altLang="en-US" sz="1200" b="0" dirty="0">
                <a:latin typeface="+mn-lt"/>
              </a:rPr>
              <a:t>을 결합하고</a:t>
            </a:r>
            <a:r>
              <a:rPr kumimoji="1" lang="en-US" altLang="ko-KR" sz="1200" b="0" dirty="0">
                <a:latin typeface="+mn-lt"/>
              </a:rPr>
              <a:t>, classification </a:t>
            </a:r>
            <a:r>
              <a:rPr kumimoji="1" lang="ko-KR" altLang="en-US" sz="1200" b="0" dirty="0">
                <a:latin typeface="+mn-lt"/>
              </a:rPr>
              <a:t>방식에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을 적용하면서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resource efficient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computation saving</a:t>
            </a:r>
            <a:r>
              <a:rPr kumimoji="1" lang="ko-KR" altLang="en-US" sz="1200" b="0" dirty="0">
                <a:latin typeface="+mn-lt"/>
              </a:rPr>
              <a:t>이라는 목표를 달성했다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818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Localization</a:t>
            </a:r>
            <a:r>
              <a:rPr kumimoji="1" lang="ko-KR" altLang="en-US" sz="1200" b="0" dirty="0">
                <a:latin typeface="+mn-lt"/>
              </a:rPr>
              <a:t>에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를 적용한 이유는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194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마지막 목표인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timeliness</a:t>
            </a:r>
            <a:r>
              <a:rPr kumimoji="1" lang="ko-KR" altLang="en-US" sz="1200" b="0" dirty="0">
                <a:latin typeface="+mn-lt"/>
              </a:rPr>
              <a:t>를 위해서 이미지의 사이즈를 결정하는 </a:t>
            </a:r>
            <a:r>
              <a:rPr kumimoji="1" lang="en-US" altLang="ko-KR" sz="1200" b="0" dirty="0">
                <a:latin typeface="+mn-lt"/>
              </a:rPr>
              <a:t>Decision module</a:t>
            </a:r>
            <a:r>
              <a:rPr kumimoji="1" lang="ko-KR" altLang="en-US" sz="1200" b="0" dirty="0">
                <a:latin typeface="+mn-lt"/>
              </a:rPr>
              <a:t>을 추가한다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DNN </a:t>
            </a:r>
            <a:r>
              <a:rPr kumimoji="1" lang="en-US" altLang="ko-KR" sz="1200" b="0" dirty="0" err="1">
                <a:latin typeface="+mn-lt"/>
              </a:rPr>
              <a:t>inferenc</a:t>
            </a:r>
            <a:r>
              <a:rPr kumimoji="1" lang="ko-KR" altLang="en-US" sz="1200" b="0" dirty="0">
                <a:latin typeface="+mn-lt"/>
              </a:rPr>
              <a:t>에 있어서 이미지의 픽셀에 따라서 연산을 진행하기 때문에 우리는 이미지의 사이즈를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에 맞게 결정하면서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하게 처리될 수 있도록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456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, </a:t>
            </a:r>
            <a:r>
              <a:rPr lang="en-US" altLang="ko-KR" dirty="0" err="1"/>
              <a:t>roi</a:t>
            </a:r>
            <a:r>
              <a:rPr lang="en-US" altLang="ko-KR" dirty="0"/>
              <a:t> detection,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3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Decision module</a:t>
            </a:r>
            <a:r>
              <a:rPr lang="ko-KR" altLang="en-US" dirty="0"/>
              <a:t>에 대해서 설명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decision </a:t>
            </a:r>
            <a:r>
              <a:rPr lang="ko-KR" altLang="en-US" dirty="0"/>
              <a:t>모듈은 미리 </a:t>
            </a:r>
            <a:r>
              <a:rPr lang="en-US" altLang="ko-KR" dirty="0"/>
              <a:t>profiling</a:t>
            </a:r>
            <a:r>
              <a:rPr lang="ko-KR" altLang="en-US" dirty="0"/>
              <a:t>을 진행한 결과를 바탕을 활용하여 </a:t>
            </a:r>
          </a:p>
          <a:p>
            <a:pPr marL="0" indent="0">
              <a:buFontTx/>
              <a:buNone/>
            </a:pPr>
            <a:r>
              <a:rPr lang="en-US" altLang="ko-KR" dirty="0" err="1"/>
              <a:t>deadlin</a:t>
            </a:r>
            <a:r>
              <a:rPr lang="ko-KR" altLang="en-US" dirty="0"/>
              <a:t>에 맞은 </a:t>
            </a:r>
            <a:r>
              <a:rPr lang="en-US" altLang="ko-KR" dirty="0"/>
              <a:t>merge-canvas </a:t>
            </a:r>
            <a:r>
              <a:rPr lang="ko-KR" altLang="en-US" dirty="0"/>
              <a:t>사이즈를 결정하는 역할을 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deadline</a:t>
            </a:r>
            <a:r>
              <a:rPr lang="ko-KR" altLang="en-US" dirty="0"/>
              <a:t>이 주어지면</a:t>
            </a:r>
            <a:r>
              <a:rPr lang="en-US" altLang="ko-KR" dirty="0"/>
              <a:t>, </a:t>
            </a:r>
            <a:r>
              <a:rPr lang="en-US" altLang="ko-KR" dirty="0" err="1"/>
              <a:t>deadlin</a:t>
            </a:r>
            <a:r>
              <a:rPr lang="ko-KR" altLang="en-US" dirty="0"/>
              <a:t>에 맞는 </a:t>
            </a:r>
            <a:r>
              <a:rPr lang="en-US" altLang="ko-KR" dirty="0"/>
              <a:t>combination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을 구한다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다음으로는 </a:t>
            </a:r>
            <a:r>
              <a:rPr lang="en-US" altLang="ko-KR" dirty="0" err="1"/>
              <a:t>accurac</a:t>
            </a:r>
            <a:r>
              <a:rPr lang="ko-KR" altLang="en-US" dirty="0"/>
              <a:t>로 </a:t>
            </a:r>
            <a:r>
              <a:rPr lang="en-US" altLang="ko-KR" dirty="0"/>
              <a:t>sorting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마지막으로 이미지의 </a:t>
            </a:r>
            <a:r>
              <a:rPr lang="en-US" altLang="ko-KR" dirty="0" err="1"/>
              <a:t>densit</a:t>
            </a:r>
            <a:r>
              <a:rPr lang="ko-KR" altLang="en-US" dirty="0"/>
              <a:t>를 고려하여 최종 </a:t>
            </a:r>
            <a:r>
              <a:rPr lang="en-US" altLang="ko-KR" dirty="0"/>
              <a:t>accuracy</a:t>
            </a:r>
            <a:r>
              <a:rPr lang="ko-KR" altLang="en-US" dirty="0"/>
              <a:t>를 결정하게 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46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이미지 </a:t>
            </a:r>
            <a:r>
              <a:rPr lang="en-US" altLang="ko-KR" dirty="0" err="1"/>
              <a:t>densit</a:t>
            </a:r>
            <a:r>
              <a:rPr lang="ko-KR" altLang="en-US" dirty="0"/>
              <a:t>라는 것은 </a:t>
            </a:r>
            <a:r>
              <a:rPr lang="en-US" altLang="ko-KR" dirty="0"/>
              <a:t>frame </a:t>
            </a:r>
            <a:r>
              <a:rPr lang="ko-KR" altLang="en-US" dirty="0"/>
              <a:t>내 </a:t>
            </a:r>
            <a:r>
              <a:rPr lang="en-US" altLang="ko-KR" dirty="0"/>
              <a:t>object</a:t>
            </a:r>
            <a:r>
              <a:rPr lang="ko-KR" altLang="en-US" dirty="0"/>
              <a:t>의 수를 의미한다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frame</a:t>
            </a:r>
            <a:r>
              <a:rPr lang="ko-KR" altLang="en-US" dirty="0"/>
              <a:t>의 </a:t>
            </a:r>
            <a:r>
              <a:rPr lang="en-US" altLang="ko-KR" dirty="0"/>
              <a:t>density</a:t>
            </a:r>
            <a:r>
              <a:rPr lang="ko-KR" altLang="en-US" dirty="0"/>
              <a:t>에 따라 실험한 결과</a:t>
            </a:r>
            <a:r>
              <a:rPr lang="en-US" altLang="ko-KR" dirty="0"/>
              <a:t>, frame</a:t>
            </a:r>
            <a:r>
              <a:rPr lang="ko-KR" altLang="en-US" dirty="0"/>
              <a:t>의 이미지가 많은데 이미지의 </a:t>
            </a:r>
            <a:r>
              <a:rPr lang="en-US" altLang="ko-KR" dirty="0"/>
              <a:t>size</a:t>
            </a:r>
            <a:r>
              <a:rPr lang="ko-KR" altLang="en-US" dirty="0"/>
              <a:t>를 줄여 </a:t>
            </a:r>
            <a:r>
              <a:rPr lang="en-US" altLang="ko-KR" dirty="0"/>
              <a:t>detection</a:t>
            </a:r>
            <a:r>
              <a:rPr lang="ko-KR" altLang="en-US" dirty="0"/>
              <a:t>을 진행한다면 정확도가 갈수록 떨어진다는 결과를 확인했다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이전의 </a:t>
            </a:r>
            <a:r>
              <a:rPr lang="en-US" altLang="ko-KR" dirty="0"/>
              <a:t>frame </a:t>
            </a:r>
            <a:r>
              <a:rPr lang="ko-KR" altLang="en-US" dirty="0"/>
              <a:t>간의 유사성이 상당히 높다는 결과를 바탕으로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en-US" altLang="ko-KR" dirty="0"/>
              <a:t>frame</a:t>
            </a:r>
            <a:r>
              <a:rPr lang="ko-KR" altLang="en-US" dirty="0"/>
              <a:t>의 </a:t>
            </a:r>
            <a:r>
              <a:rPr lang="en-US" altLang="ko-KR" dirty="0"/>
              <a:t>object </a:t>
            </a:r>
            <a:r>
              <a:rPr lang="ko-KR" altLang="en-US" dirty="0"/>
              <a:t>수를 활용하여 </a:t>
            </a:r>
            <a:r>
              <a:rPr lang="en-US" altLang="ko-KR" dirty="0"/>
              <a:t>density</a:t>
            </a:r>
            <a:r>
              <a:rPr lang="ko-KR" altLang="en-US" dirty="0"/>
              <a:t>를 판단하고</a:t>
            </a:r>
            <a:r>
              <a:rPr lang="en-US" altLang="ko-KR" dirty="0"/>
              <a:t>,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dense</a:t>
            </a:r>
            <a:r>
              <a:rPr lang="ko-KR" altLang="en-US" dirty="0"/>
              <a:t>한 이미지인 경우 </a:t>
            </a:r>
            <a:r>
              <a:rPr lang="en-US" altLang="ko-KR" dirty="0"/>
              <a:t>merge size</a:t>
            </a:r>
            <a:r>
              <a:rPr lang="ko-KR" altLang="en-US" dirty="0"/>
              <a:t>를 키워 </a:t>
            </a:r>
            <a:r>
              <a:rPr lang="en-US" altLang="ko-KR" dirty="0"/>
              <a:t>localization</a:t>
            </a:r>
            <a:r>
              <a:rPr lang="ko-KR" altLang="en-US" dirty="0"/>
              <a:t>을 더 잘할 수 있도록 </a:t>
            </a:r>
            <a:r>
              <a:rPr lang="en-US" altLang="ko-KR" dirty="0"/>
              <a:t>merge-canvas combination</a:t>
            </a:r>
            <a:r>
              <a:rPr lang="ko-KR" altLang="en-US" dirty="0"/>
              <a:t>을 결정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1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Merge </a:t>
            </a:r>
            <a:r>
              <a:rPr lang="ko-KR" altLang="en-US" dirty="0"/>
              <a:t>는 다음과 같은 과정을 거친다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5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90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770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7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84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1344-1536(100)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1600-1280(120)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1600-1664</a:t>
            </a:r>
            <a:r>
              <a:rPr lang="ko-KR" altLang="en-US" dirty="0"/>
              <a:t> </a:t>
            </a:r>
            <a:r>
              <a:rPr lang="en-US" altLang="ko-KR" dirty="0"/>
              <a:t>(140)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optimal</a:t>
            </a:r>
            <a:r>
              <a:rPr kumimoji="1" lang="ko-KR" altLang="en-US" sz="1200" b="0" dirty="0">
                <a:latin typeface="+mn-lt"/>
              </a:rPr>
              <a:t> 한 </a:t>
            </a:r>
            <a:r>
              <a:rPr kumimoji="1" lang="en-US" altLang="ko-KR" sz="1200" b="0" dirty="0">
                <a:latin typeface="+mn-lt"/>
              </a:rPr>
              <a:t>batching </a:t>
            </a:r>
            <a:r>
              <a:rPr kumimoji="1" lang="ko-KR" altLang="en-US" sz="1200" b="0" dirty="0">
                <a:latin typeface="+mn-lt"/>
              </a:rPr>
              <a:t>값이 있는데 우리 기준이 되는 개수로는 </a:t>
            </a:r>
            <a:r>
              <a:rPr kumimoji="1" lang="en-US" altLang="ko-KR" sz="1200" b="0" dirty="0">
                <a:latin typeface="+mn-lt"/>
              </a:rPr>
              <a:t>optimal </a:t>
            </a:r>
            <a:r>
              <a:rPr kumimoji="1" lang="ko-KR" altLang="en-US" sz="1200" b="0" dirty="0">
                <a:latin typeface="+mn-lt"/>
              </a:rPr>
              <a:t>하지 못하다는 것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05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545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752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실험은 </a:t>
            </a:r>
            <a:r>
              <a:rPr kumimoji="1" lang="en-US" altLang="ko-KR" sz="1200" b="0" dirty="0">
                <a:latin typeface="+mn-lt"/>
              </a:rPr>
              <a:t>mot dataset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에 따라 나누어 진 것으로 실험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en-US" altLang="ko-KR" sz="1200" b="0" dirty="0">
                <a:latin typeface="+mn-lt"/>
              </a:rPr>
              <a:t>High 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로 나누어 실험한 결과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High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를 나눈 기준은 하나의 프레임에서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개수의 비율에 의해 </a:t>
            </a:r>
            <a:r>
              <a:rPr kumimoji="1" lang="en-US" altLang="ko-KR" sz="1200" b="0" dirty="0">
                <a:latin typeface="+mn-lt"/>
              </a:rPr>
              <a:t>25</a:t>
            </a:r>
            <a:r>
              <a:rPr kumimoji="1" lang="ko-KR" altLang="en-US" sz="1200" b="0" dirty="0">
                <a:latin typeface="+mn-lt"/>
              </a:rPr>
              <a:t>로 설정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140ms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으로 </a:t>
            </a:r>
            <a:r>
              <a:rPr kumimoji="1" lang="en-US" altLang="ko-KR" sz="1200" b="0" dirty="0" err="1">
                <a:latin typeface="+mn-lt"/>
              </a:rPr>
              <a:t>vanill</a:t>
            </a:r>
            <a:r>
              <a:rPr kumimoji="1" lang="ko-KR" altLang="en-US" sz="1200" b="0" dirty="0">
                <a:latin typeface="+mn-lt"/>
              </a:rPr>
              <a:t>와 우리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모두 </a:t>
            </a:r>
            <a:r>
              <a:rPr kumimoji="1" lang="en-US" altLang="ko-KR" sz="1200" b="0" dirty="0">
                <a:latin typeface="+mn-lt"/>
              </a:rPr>
              <a:t>deadline</a:t>
            </a:r>
            <a:r>
              <a:rPr kumimoji="1" lang="ko-KR" altLang="en-US" sz="1200" b="0" dirty="0">
                <a:latin typeface="+mn-lt"/>
              </a:rPr>
              <a:t>을 맞출 수 있는 조건으로 설정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전체적으로 살펴보면 </a:t>
            </a:r>
            <a:r>
              <a:rPr kumimoji="1" lang="en-US" altLang="ko-KR" sz="1200" b="0" dirty="0" err="1">
                <a:latin typeface="+mn-lt"/>
              </a:rPr>
              <a:t>densit</a:t>
            </a:r>
            <a:r>
              <a:rPr kumimoji="1" lang="ko-KR" altLang="en-US" sz="1200" b="0" dirty="0">
                <a:latin typeface="+mn-lt"/>
              </a:rPr>
              <a:t>가 낮을 경우가 정확도가 높다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low</a:t>
            </a:r>
            <a:r>
              <a:rPr kumimoji="1" lang="ko-KR" altLang="en-US" sz="1200" b="0" dirty="0">
                <a:latin typeface="+mn-lt"/>
              </a:rPr>
              <a:t>에 대해서는 어떠한 </a:t>
            </a:r>
            <a:r>
              <a:rPr kumimoji="1" lang="en-US" altLang="ko-KR" sz="1200" b="0" dirty="0">
                <a:latin typeface="+mn-lt"/>
              </a:rPr>
              <a:t>merges size</a:t>
            </a:r>
            <a:r>
              <a:rPr kumimoji="1" lang="ko-KR" altLang="en-US" sz="1200" b="0" dirty="0">
                <a:latin typeface="+mn-lt"/>
              </a:rPr>
              <a:t>에 대한 조치가 없기 때문에 </a:t>
            </a:r>
            <a:r>
              <a:rPr kumimoji="1" lang="en-US" altLang="ko-KR" sz="1200" b="0" dirty="0">
                <a:latin typeface="+mn-lt"/>
              </a:rPr>
              <a:t>density</a:t>
            </a:r>
            <a:r>
              <a:rPr kumimoji="1" lang="ko-KR" altLang="en-US" sz="1200" b="0" dirty="0">
                <a:latin typeface="+mn-lt"/>
              </a:rPr>
              <a:t>의 유무에 따른 변화가 없으나</a:t>
            </a:r>
            <a:r>
              <a:rPr kumimoji="1" lang="en-US" altLang="ko-KR" sz="12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수가 많은 경우에도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우리 모델이 </a:t>
            </a:r>
            <a:r>
              <a:rPr kumimoji="1" lang="en-US" altLang="ko-KR" sz="1200" b="0" dirty="0">
                <a:latin typeface="+mn-lt"/>
              </a:rPr>
              <a:t>density </a:t>
            </a:r>
            <a:r>
              <a:rPr kumimoji="1" lang="ko-KR" altLang="en-US" sz="1200" b="0" dirty="0">
                <a:latin typeface="+mn-lt"/>
              </a:rPr>
              <a:t>고려함으로써 더욱 높은 정확도를 얻을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134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전체 프레임워크의 </a:t>
            </a:r>
            <a:r>
              <a:rPr kumimoji="1" lang="en-US" altLang="ko-KR" sz="1200" b="0" dirty="0">
                <a:latin typeface="+mn-lt"/>
              </a:rPr>
              <a:t>execution time</a:t>
            </a:r>
            <a:r>
              <a:rPr kumimoji="1" lang="ko-KR" altLang="en-US" sz="1200" b="0" dirty="0">
                <a:latin typeface="+mn-lt"/>
              </a:rPr>
              <a:t>에 대한 실험을 진행했다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 왼쪽 그래프는 전체 </a:t>
            </a:r>
            <a:r>
              <a:rPr kumimoji="1" lang="en-US" altLang="ko-KR" sz="1200" b="0" dirty="0">
                <a:latin typeface="+mn-lt"/>
              </a:rPr>
              <a:t>patching </a:t>
            </a:r>
            <a:r>
              <a:rPr kumimoji="1" lang="en-US" altLang="ko-KR" sz="1200" b="0" dirty="0" err="1">
                <a:latin typeface="+mn-lt"/>
              </a:rPr>
              <a:t>framewor</a:t>
            </a:r>
            <a:r>
              <a:rPr kumimoji="1" lang="ko-KR" altLang="en-US" sz="1200" b="0" dirty="0">
                <a:latin typeface="+mn-lt"/>
              </a:rPr>
              <a:t>에 대한 실행시간을 분석한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이 이미지 사이즈에 따라 전체의 </a:t>
            </a:r>
            <a:r>
              <a:rPr kumimoji="1" lang="en-US" altLang="ko-KR" sz="1200" b="0" dirty="0">
                <a:latin typeface="+mn-lt"/>
              </a:rPr>
              <a:t>5%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>
                <a:latin typeface="+mn-lt"/>
              </a:rPr>
              <a:t>8% </a:t>
            </a:r>
            <a:r>
              <a:rPr kumimoji="1" lang="ko-KR" altLang="en-US" sz="1200" b="0" dirty="0">
                <a:latin typeface="+mn-lt"/>
              </a:rPr>
              <a:t>정도 차지하는 것으로 드러났다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개수에 따른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의 실행시간을 측정한 결과이다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왼쪽과 차이가 나는 이유는 </a:t>
            </a:r>
            <a:r>
              <a:rPr kumimoji="1" lang="en-US" altLang="ko-KR" sz="1200" b="0" dirty="0">
                <a:latin typeface="+mn-lt"/>
              </a:rPr>
              <a:t>canvas</a:t>
            </a:r>
            <a:r>
              <a:rPr kumimoji="1" lang="ko-KR" altLang="en-US" sz="1200" b="0" dirty="0">
                <a:latin typeface="+mn-lt"/>
              </a:rPr>
              <a:t>의 사이즈를 </a:t>
            </a:r>
            <a:r>
              <a:rPr kumimoji="1" lang="en-US" altLang="ko-KR" sz="1200" b="0" dirty="0">
                <a:latin typeface="+mn-lt"/>
              </a:rPr>
              <a:t>1920</a:t>
            </a:r>
            <a:r>
              <a:rPr kumimoji="1" lang="ko-KR" altLang="en-US" sz="1200" b="0" dirty="0">
                <a:latin typeface="+mn-lt"/>
              </a:rPr>
              <a:t>으로 가장 큰 사이즈로 설정했기 때문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이토록 큰 사이즈로 했는데도 </a:t>
            </a:r>
            <a:r>
              <a:rPr kumimoji="1" lang="en-US" altLang="ko-KR" sz="1200" b="0" dirty="0">
                <a:latin typeface="+mn-lt"/>
              </a:rPr>
              <a:t>object </a:t>
            </a:r>
            <a:r>
              <a:rPr kumimoji="1" lang="ko-KR" altLang="en-US" sz="1200" b="0" dirty="0">
                <a:latin typeface="+mn-lt"/>
              </a:rPr>
              <a:t>사이즈가 많을 경우와 적은 경우 비교 했을 때 </a:t>
            </a:r>
            <a:r>
              <a:rPr kumimoji="1" lang="en-US" altLang="ko-KR" sz="1200" b="0" dirty="0">
                <a:latin typeface="+mn-lt"/>
              </a:rPr>
              <a:t>0.9 </a:t>
            </a:r>
            <a:r>
              <a:rPr kumimoji="1" lang="en-US" altLang="ko-KR" sz="1200" b="0" dirty="0" err="1">
                <a:latin typeface="+mn-lt"/>
              </a:rPr>
              <a:t>ms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밖에 차이가 나지 않는 것을 보였다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209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3720141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740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의 발전으로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와 같은 다양한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모델이 개발되었다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DNN </a:t>
            </a:r>
            <a:r>
              <a:rPr kumimoji="1" lang="ko-KR" altLang="en-US" sz="1200" b="0" dirty="0">
                <a:latin typeface="+mn-lt"/>
              </a:rPr>
              <a:t>기반의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은 자율주행 차량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스마트 머신</a:t>
            </a:r>
            <a:r>
              <a:rPr kumimoji="1" lang="en-US" altLang="ko-KR" sz="1200" b="0" dirty="0">
                <a:latin typeface="+mn-lt"/>
              </a:rPr>
              <a:t>, CCTV</a:t>
            </a:r>
            <a:r>
              <a:rPr kumimoji="1" lang="ko-KR" altLang="en-US" sz="1200" b="0" dirty="0">
                <a:latin typeface="+mn-lt"/>
              </a:rPr>
              <a:t>와 같은 어플리케이션에 적용된다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4692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491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이런 </a:t>
            </a:r>
            <a:r>
              <a:rPr kumimoji="1" lang="en-US" altLang="ko-KR" sz="1200" b="0" dirty="0">
                <a:latin typeface="+mn-lt"/>
              </a:rPr>
              <a:t>multicamera object detection </a:t>
            </a:r>
            <a:r>
              <a:rPr kumimoji="1" lang="ko-KR" altLang="en-US" sz="1200" b="0" dirty="0">
                <a:latin typeface="+mn-lt"/>
              </a:rPr>
              <a:t>같은 경우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 camera </a:t>
            </a:r>
            <a:r>
              <a:rPr kumimoji="1" lang="en-US" altLang="ko-KR" sz="1200" b="0" dirty="0" err="1">
                <a:latin typeface="+mn-lt"/>
              </a:rPr>
              <a:t>objectr</a:t>
            </a:r>
            <a:r>
              <a:rPr kumimoji="1" lang="en-US" altLang="ko-KR" sz="1200" b="0" dirty="0">
                <a:latin typeface="+mn-lt"/>
              </a:rPr>
              <a:t> detection</a:t>
            </a:r>
            <a:r>
              <a:rPr kumimoji="1" lang="ko-KR" altLang="en-US" sz="1200" b="0" dirty="0">
                <a:latin typeface="+mn-lt"/>
              </a:rPr>
              <a:t>의 경우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지켜지지 않는 경우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심각한 사고로 이어질 수도 있다</a:t>
            </a:r>
            <a:r>
              <a:rPr kumimoji="1" lang="en-US" altLang="ko-KR" sz="1200" b="0" dirty="0">
                <a:latin typeface="+mn-lt"/>
              </a:rPr>
              <a:t>.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중요하다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safety-critical applications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critical to ensure safety of the system.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따라서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에는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timely inference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가 중요하고 이를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해결해야한다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04014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객체 인식 </a:t>
            </a:r>
            <a:r>
              <a:rPr kumimoji="1" lang="en-US" altLang="ko-KR" sz="1200" b="0" dirty="0">
                <a:latin typeface="+mn-lt"/>
              </a:rPr>
              <a:t>task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와 같은 </a:t>
            </a:r>
            <a:r>
              <a:rPr kumimoji="1" lang="en-US" altLang="ko-KR" sz="1200" b="0" dirty="0">
                <a:latin typeface="+mn-lt"/>
              </a:rPr>
              <a:t>model </a:t>
            </a:r>
            <a:r>
              <a:rPr kumimoji="1" lang="ko-KR" altLang="en-US" sz="1200" b="0" dirty="0">
                <a:latin typeface="+mn-lt"/>
              </a:rPr>
              <a:t>기반으로 사용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여러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en-US" altLang="ko-KR" sz="1200" b="0" dirty="0">
                <a:latin typeface="+mn-lt"/>
              </a:rPr>
              <a:t> task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ko-KR" altLang="en-US" dirty="0"/>
              <a:t>임베디드 컴퓨팅 환경에서 </a:t>
            </a:r>
            <a:r>
              <a:rPr kumimoji="1" lang="en-US" altLang="ko-KR" dirty="0" err="1"/>
              <a:t>resourc</a:t>
            </a:r>
            <a:r>
              <a:rPr kumimoji="1" lang="ko-KR" altLang="en-US" dirty="0"/>
              <a:t>를 공유하며 수행된다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환경에서 안전을 보장하기 위해서는 </a:t>
            </a:r>
            <a:r>
              <a:rPr kumimoji="1" lang="en-US" altLang="ko-KR" sz="1200" b="0" dirty="0">
                <a:latin typeface="+mn-lt"/>
              </a:rPr>
              <a:t>Object detection task</a:t>
            </a:r>
            <a:r>
              <a:rPr kumimoji="1" lang="ko-KR" altLang="en-US" sz="1200" b="0" dirty="0">
                <a:latin typeface="+mn-lt"/>
              </a:rPr>
              <a:t>의  </a:t>
            </a:r>
            <a:r>
              <a:rPr kumimoji="1" lang="en-US" altLang="ko-KR" sz="1200" b="0" dirty="0">
                <a:latin typeface="+mn-lt"/>
              </a:rPr>
              <a:t>inference time</a:t>
            </a:r>
            <a:r>
              <a:rPr kumimoji="1" lang="ko-KR" altLang="en-US" sz="1200" b="0" dirty="0">
                <a:latin typeface="+mn-lt"/>
              </a:rPr>
              <a:t>을 제공하는 것이 중요하다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3444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9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최근 트렌드는 일반적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뿐만 아니라 </a:t>
            </a:r>
            <a:r>
              <a:rPr kumimoji="1" lang="en-US" altLang="ko-KR" sz="1200" b="0" dirty="0">
                <a:latin typeface="+mn-lt"/>
              </a:rPr>
              <a:t>multi camera object detection </a:t>
            </a:r>
            <a:r>
              <a:rPr kumimoji="1" lang="ko-KR" altLang="en-US" sz="1200" b="0" dirty="0">
                <a:latin typeface="+mn-lt"/>
              </a:rPr>
              <a:t>기술로 확장되어 가고 있습니다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 camera object detection</a:t>
            </a:r>
            <a:r>
              <a:rPr kumimoji="1" lang="ko-KR" altLang="en-US" sz="1200" b="0" dirty="0">
                <a:latin typeface="+mn-lt"/>
              </a:rPr>
              <a:t>은 복잡하고 </a:t>
            </a:r>
            <a:r>
              <a:rPr kumimoji="1" lang="ko-KR" altLang="en-US" sz="1200" b="0" dirty="0" err="1">
                <a:latin typeface="+mn-lt"/>
              </a:rPr>
              <a:t>다이나믹한</a:t>
            </a:r>
            <a:r>
              <a:rPr kumimoji="1" lang="ko-KR" altLang="en-US" sz="1200" b="0" dirty="0">
                <a:latin typeface="+mn-lt"/>
              </a:rPr>
              <a:t> 주변의 환경을 인식할 수 있기 때문에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자율주행차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감시 카메라 </a:t>
            </a:r>
            <a:r>
              <a:rPr kumimoji="1" lang="ko-KR" altLang="en-US" sz="1200" b="0" dirty="0" err="1">
                <a:latin typeface="+mn-lt"/>
              </a:rPr>
              <a:t>드론에</a:t>
            </a:r>
            <a:r>
              <a:rPr kumimoji="1" lang="ko-KR" altLang="en-US" sz="1200" b="0" dirty="0">
                <a:latin typeface="+mn-lt"/>
              </a:rPr>
              <a:t> 적용되고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이처럼 </a:t>
            </a:r>
            <a:r>
              <a:rPr kumimoji="1" lang="en-US" altLang="ko-KR" sz="1200" b="0" dirty="0">
                <a:latin typeface="+mn-lt"/>
              </a:rPr>
              <a:t>multi camera object detection</a:t>
            </a:r>
            <a:r>
              <a:rPr kumimoji="1" lang="ko-KR" altLang="en-US" sz="1200" b="0" dirty="0">
                <a:latin typeface="+mn-lt"/>
              </a:rPr>
              <a:t>은 우리의 삶에 필수적인 기술이다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710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멀티 카메라 </a:t>
            </a:r>
            <a:r>
              <a:rPr kumimoji="1" lang="en-US" altLang="ko-KR" sz="1200" b="0" dirty="0">
                <a:latin typeface="+mn-lt"/>
              </a:rPr>
              <a:t>object detection</a:t>
            </a:r>
            <a:r>
              <a:rPr kumimoji="1" lang="ko-KR" altLang="en-US" sz="1200" b="0" dirty="0">
                <a:latin typeface="+mn-lt"/>
              </a:rPr>
              <a:t>이 적용되는 하나의 사례로 자율주행차량이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자율 주행 차량은 센싱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인지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 err="1">
                <a:latin typeface="+mn-lt"/>
              </a:rPr>
              <a:t>플래닝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컨트롤의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가지의 단계로 이루어져 있다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 중에서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이 원활하게 이루어지지 않는다면 사고로 이어질 수 있기 때문에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 multi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camera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detectio</a:t>
            </a:r>
            <a:r>
              <a:rPr kumimoji="1" lang="ko-KR" altLang="en-US" sz="1200" b="0" dirty="0">
                <a:latin typeface="+mn-lt"/>
              </a:rPr>
              <a:t>에 있어서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를 만족시키는 것은 굉장히 중요한 일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205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그런데 이러한 멀티카메라 </a:t>
            </a:r>
            <a:r>
              <a:rPr kumimoji="1" lang="en-US" altLang="ko-KR" sz="600" b="0" dirty="0">
                <a:latin typeface="+mn-lt"/>
              </a:rPr>
              <a:t>object detection</a:t>
            </a:r>
            <a:r>
              <a:rPr kumimoji="1" lang="ko-KR" altLang="en-US" sz="600" b="0" dirty="0">
                <a:latin typeface="+mn-lt"/>
              </a:rPr>
              <a:t>을 </a:t>
            </a:r>
            <a:r>
              <a:rPr kumimoji="1" lang="en-US" altLang="ko-KR" sz="600" b="0" dirty="0">
                <a:latin typeface="+mn-lt"/>
              </a:rPr>
              <a:t>timely </a:t>
            </a:r>
            <a:r>
              <a:rPr kumimoji="1" lang="ko-KR" altLang="en-US" sz="600" b="0" dirty="0">
                <a:latin typeface="+mn-lt"/>
              </a:rPr>
              <a:t>하게 </a:t>
            </a:r>
            <a:r>
              <a:rPr kumimoji="1" lang="ko-KR" altLang="en-US" sz="600" b="0" dirty="0" err="1">
                <a:latin typeface="+mn-lt"/>
              </a:rPr>
              <a:t>하는데는</a:t>
            </a:r>
            <a:r>
              <a:rPr kumimoji="1" lang="ko-KR" altLang="en-US" sz="600" b="0" dirty="0">
                <a:latin typeface="+mn-lt"/>
              </a:rPr>
              <a:t> </a:t>
            </a:r>
            <a:r>
              <a:rPr kumimoji="1" lang="en-US" altLang="ko-KR" sz="600" b="0" dirty="0">
                <a:latin typeface="+mn-lt"/>
              </a:rPr>
              <a:t>challenge </a:t>
            </a:r>
            <a:r>
              <a:rPr kumimoji="1" lang="ko-KR" altLang="en-US" sz="600" b="0" dirty="0">
                <a:latin typeface="+mn-lt"/>
              </a:rPr>
              <a:t>가 있다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첫번째는 속도와 정확도 간의 </a:t>
            </a:r>
            <a:r>
              <a:rPr kumimoji="1" lang="en-US" altLang="ko-KR" sz="600" b="0" dirty="0">
                <a:latin typeface="+mn-lt"/>
              </a:rPr>
              <a:t>trade-off </a:t>
            </a:r>
            <a:r>
              <a:rPr kumimoji="1" lang="ko-KR" altLang="en-US" sz="600" b="0" dirty="0">
                <a:latin typeface="+mn-lt"/>
              </a:rPr>
              <a:t>때문이다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큰 실행 시간으로 실행을 한다면 정확도는 높지만 </a:t>
            </a:r>
            <a:r>
              <a:rPr kumimoji="1" lang="en-US" altLang="ko-KR" sz="600" b="0" dirty="0">
                <a:latin typeface="+mn-lt"/>
              </a:rPr>
              <a:t>deadline</a:t>
            </a:r>
            <a:r>
              <a:rPr kumimoji="1" lang="ko-KR" altLang="en-US" sz="600" b="0" dirty="0">
                <a:latin typeface="+mn-lt"/>
              </a:rPr>
              <a:t>을 만족시키지 못하게 되고</a:t>
            </a:r>
            <a:r>
              <a:rPr kumimoji="1" lang="en-US" altLang="ko-KR" sz="600" b="0" dirty="0">
                <a:latin typeface="+mn-lt"/>
              </a:rPr>
              <a:t>,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적은 실행시간으로 실행을 한다면 </a:t>
            </a:r>
            <a:r>
              <a:rPr kumimoji="1" lang="en-US" altLang="ko-KR" sz="600" b="0" dirty="0">
                <a:latin typeface="+mn-lt"/>
              </a:rPr>
              <a:t>deadline</a:t>
            </a:r>
            <a:r>
              <a:rPr kumimoji="1" lang="ko-KR" altLang="en-US" sz="600" b="0" dirty="0">
                <a:latin typeface="+mn-lt"/>
              </a:rPr>
              <a:t>은 만족하겠지만 정확도를 만족 시키지 못하게 된다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(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클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)yolo version5,6,7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을 했는데 버전이 거듭 나도 이러한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trade off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Graphik"/>
              </a:rPr>
              <a:t>는 여전하다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Graphik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638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두번째로는 </a:t>
            </a:r>
            <a:r>
              <a:rPr kumimoji="1" lang="en-US" altLang="ko-KR" sz="600" b="0" dirty="0">
                <a:latin typeface="+mn-lt"/>
              </a:rPr>
              <a:t>multi camera object detection</a:t>
            </a:r>
            <a:r>
              <a:rPr kumimoji="1" lang="ko-KR" altLang="en-US" sz="600" b="0" dirty="0">
                <a:latin typeface="+mn-lt"/>
              </a:rPr>
              <a:t>의 특성상 점점 더 많은 데이터 셋을 </a:t>
            </a:r>
            <a:r>
              <a:rPr kumimoji="1" lang="ko-KR" altLang="en-US" sz="600" b="0" dirty="0" err="1">
                <a:latin typeface="+mn-lt"/>
              </a:rPr>
              <a:t>측정해야한다는</a:t>
            </a:r>
            <a:r>
              <a:rPr kumimoji="1" lang="ko-KR" altLang="en-US" sz="600" b="0" dirty="0">
                <a:latin typeface="+mn-lt"/>
              </a:rPr>
              <a:t> 것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" b="0" dirty="0">
                <a:latin typeface="+mn-lt"/>
              </a:rPr>
              <a:t>이처럼 점점 더 많은 </a:t>
            </a:r>
            <a:r>
              <a:rPr kumimoji="1" lang="ko-KR" altLang="en-US" sz="600" b="0" dirty="0" err="1">
                <a:latin typeface="+mn-lt"/>
              </a:rPr>
              <a:t>연산량을</a:t>
            </a:r>
            <a:r>
              <a:rPr kumimoji="1" lang="ko-KR" altLang="en-US" sz="600" b="0" dirty="0">
                <a:latin typeface="+mn-lt"/>
              </a:rPr>
              <a:t> 요구 하는 상황들이 늘었다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(</a:t>
            </a:r>
            <a:r>
              <a:rPr kumimoji="1" lang="ko-KR" altLang="en-US" sz="600" b="0" dirty="0">
                <a:latin typeface="+mn-lt"/>
              </a:rPr>
              <a:t>클</a:t>
            </a:r>
            <a:r>
              <a:rPr kumimoji="1" lang="en-US" altLang="ko-KR" sz="600" b="0" dirty="0">
                <a:latin typeface="+mn-lt"/>
              </a:rPr>
              <a:t>)</a:t>
            </a:r>
            <a:r>
              <a:rPr kumimoji="1" lang="ko-KR" altLang="en-US" sz="600" b="0" dirty="0">
                <a:latin typeface="+mn-lt"/>
              </a:rPr>
              <a:t>이와 같이 필요로 하는 연산양이 점점 많아지는데 속도와 정확도 간의 </a:t>
            </a:r>
            <a:r>
              <a:rPr kumimoji="1" lang="en-US" altLang="ko-KR" sz="600" b="0" dirty="0">
                <a:latin typeface="+mn-lt"/>
              </a:rPr>
              <a:t>tradeoff</a:t>
            </a:r>
            <a:r>
              <a:rPr kumimoji="1" lang="ko-KR" altLang="en-US" sz="600" b="0" dirty="0">
                <a:latin typeface="+mn-lt"/>
              </a:rPr>
              <a:t>는 해결되지 않고 있는 점들이 </a:t>
            </a:r>
            <a:endParaRPr kumimoji="1" lang="en-US" altLang="ko-KR" sz="6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Timely </a:t>
            </a:r>
            <a:r>
              <a:rPr kumimoji="1" lang="ko-KR" altLang="en-US" sz="600" b="0" dirty="0">
                <a:latin typeface="+mn-lt"/>
              </a:rPr>
              <a:t>한 </a:t>
            </a:r>
            <a:r>
              <a:rPr kumimoji="1" lang="en-US" altLang="ko-KR" sz="600" b="0" dirty="0">
                <a:latin typeface="+mn-lt"/>
              </a:rPr>
              <a:t>inference</a:t>
            </a:r>
            <a:r>
              <a:rPr kumimoji="1" lang="ko-KR" altLang="en-US" sz="600" b="0" dirty="0">
                <a:latin typeface="+mn-lt"/>
              </a:rPr>
              <a:t>를 </a:t>
            </a:r>
            <a:r>
              <a:rPr kumimoji="1" lang="ko-KR" altLang="en-US" sz="600" b="0" dirty="0" err="1">
                <a:latin typeface="+mn-lt"/>
              </a:rPr>
              <a:t>어렵게하고</a:t>
            </a:r>
            <a:r>
              <a:rPr kumimoji="1" lang="ko-KR" altLang="en-US" sz="600" b="0" dirty="0">
                <a:latin typeface="+mn-lt"/>
              </a:rPr>
              <a:t> </a:t>
            </a:r>
            <a:r>
              <a:rPr kumimoji="1" lang="ko-KR" altLang="en-US" sz="600" b="0" dirty="0" err="1">
                <a:latin typeface="+mn-lt"/>
              </a:rPr>
              <a:t>있따</a:t>
            </a:r>
            <a:r>
              <a:rPr kumimoji="1" lang="en-US" altLang="ko-KR" sz="6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132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우리의 </a:t>
            </a:r>
            <a:r>
              <a:rPr kumimoji="1" lang="en-US" altLang="ko-KR" sz="1200" b="0" dirty="0">
                <a:latin typeface="+mn-lt"/>
              </a:rPr>
              <a:t>GOAL </a:t>
            </a:r>
            <a:r>
              <a:rPr kumimoji="1" lang="ko-KR" altLang="en-US" sz="1200" b="0" dirty="0">
                <a:latin typeface="+mn-lt"/>
              </a:rPr>
              <a:t>은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리얼타임 멀티카메라 </a:t>
            </a:r>
            <a:r>
              <a:rPr kumimoji="1" lang="en-US" altLang="ko-KR" sz="1200" b="0" dirty="0">
                <a:latin typeface="+mn-lt"/>
              </a:rPr>
              <a:t>object detection </a:t>
            </a:r>
            <a:r>
              <a:rPr kumimoji="1" lang="ko-KR" altLang="en-US" sz="1200" b="0" dirty="0">
                <a:latin typeface="+mn-lt"/>
              </a:rPr>
              <a:t>을 더 효율적으로 하는 것으로 다음과 같은 </a:t>
            </a:r>
            <a:r>
              <a:rPr kumimoji="1" lang="en-US" altLang="ko-KR" sz="1200" b="0" dirty="0">
                <a:latin typeface="+mn-lt"/>
              </a:rPr>
              <a:t>3 </a:t>
            </a:r>
            <a:r>
              <a:rPr kumimoji="1" lang="ko-KR" altLang="en-US" sz="1200" b="0" dirty="0">
                <a:latin typeface="+mn-lt"/>
              </a:rPr>
              <a:t>가지 목표를 가지고 </a:t>
            </a:r>
            <a:r>
              <a:rPr kumimoji="1" lang="en-US" altLang="ko-KR" sz="1200" b="0" dirty="0">
                <a:latin typeface="+mn-lt"/>
              </a:rPr>
              <a:t>framework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ko-KR" altLang="en-US" sz="1200" b="0" dirty="0" err="1">
                <a:latin typeface="+mn-lt"/>
              </a:rPr>
              <a:t>설계했따</a:t>
            </a:r>
            <a:r>
              <a:rPr kumimoji="1" lang="en-US" altLang="ko-KR" sz="1200" b="0" dirty="0">
                <a:latin typeface="+mn-lt"/>
              </a:rPr>
              <a:t>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가능한 자원을 활용할 수 있는 </a:t>
            </a:r>
            <a:r>
              <a:rPr kumimoji="1" lang="en-US" altLang="ko-KR" sz="1200" b="0" dirty="0">
                <a:latin typeface="+mn-lt"/>
              </a:rPr>
              <a:t>resource efficient framework.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불필요한 연산을 하지 않는 </a:t>
            </a:r>
            <a:r>
              <a:rPr kumimoji="1" lang="en-US" altLang="ko-KR" sz="1200" b="0" dirty="0">
                <a:latin typeface="+mn-lt"/>
              </a:rPr>
              <a:t>computation saving framework.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dynamic 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을 만족 시킬 수 있는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framework.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그리고 각각의 </a:t>
            </a:r>
            <a:r>
              <a:rPr kumimoji="1" lang="en-US" altLang="ko-KR" sz="1200" b="0" dirty="0">
                <a:latin typeface="+mn-lt"/>
              </a:rPr>
              <a:t>goal</a:t>
            </a:r>
            <a:r>
              <a:rPr kumimoji="1" lang="ko-KR" altLang="en-US" sz="1200" b="0" dirty="0">
                <a:latin typeface="+mn-lt"/>
              </a:rPr>
              <a:t>을 위해서 </a:t>
            </a:r>
            <a:r>
              <a:rPr kumimoji="1" lang="en-US" altLang="ko-KR" sz="1200" b="0" dirty="0">
                <a:latin typeface="+mn-lt"/>
              </a:rPr>
              <a:t>merge, patch, scale decision </a:t>
            </a:r>
            <a:r>
              <a:rPr kumimoji="1" lang="ko-KR" altLang="en-US" sz="1200" b="0" dirty="0">
                <a:latin typeface="+mn-lt"/>
              </a:rPr>
              <a:t>방식을 </a:t>
            </a:r>
            <a:r>
              <a:rPr kumimoji="1" lang="en-US" altLang="ko-KR" sz="1200" b="0" dirty="0">
                <a:latin typeface="+mn-lt"/>
              </a:rPr>
              <a:t>framework</a:t>
            </a:r>
            <a:r>
              <a:rPr kumimoji="1" lang="ko-KR" altLang="en-US" sz="1200" b="0" dirty="0">
                <a:latin typeface="+mn-lt"/>
              </a:rPr>
              <a:t>에 구성했다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40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먼저</a:t>
            </a:r>
            <a:r>
              <a:rPr kumimoji="1" lang="en-US" altLang="ko-KR" sz="1200" b="0" dirty="0">
                <a:latin typeface="+mn-lt"/>
              </a:rPr>
              <a:t>, Resource efficient</a:t>
            </a:r>
            <a:r>
              <a:rPr kumimoji="1" lang="ko-KR" altLang="en-US" sz="1200" b="0" dirty="0">
                <a:latin typeface="+mn-lt"/>
              </a:rPr>
              <a:t>한 모델을 보기위해서 </a:t>
            </a:r>
            <a:r>
              <a:rPr kumimoji="1" lang="en-US" altLang="ko-KR" sz="1200" b="0" dirty="0">
                <a:latin typeface="+mn-lt"/>
              </a:rPr>
              <a:t>traditional multi camera object detection model</a:t>
            </a:r>
            <a:r>
              <a:rPr kumimoji="1" lang="ko-KR" altLang="en-US" sz="1200" b="0" dirty="0">
                <a:latin typeface="+mn-lt"/>
              </a:rPr>
              <a:t>의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GPU resource utilization</a:t>
            </a:r>
            <a:r>
              <a:rPr kumimoji="1" lang="ko-KR" altLang="en-US" sz="1200" b="0" dirty="0">
                <a:latin typeface="+mn-lt"/>
              </a:rPr>
              <a:t>을 확인했다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기존의 모델은 각 카메라에서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이 들어오게 된다면 </a:t>
            </a:r>
            <a:r>
              <a:rPr kumimoji="1" lang="en-US" altLang="ko-KR" sz="1200" b="0" dirty="0">
                <a:latin typeface="+mn-lt"/>
              </a:rPr>
              <a:t>sequentially </a:t>
            </a:r>
            <a:r>
              <a:rPr kumimoji="1" lang="ko-KR" altLang="en-US" sz="1200" b="0" dirty="0">
                <a:latin typeface="+mn-lt"/>
              </a:rPr>
              <a:t>처리되며 </a:t>
            </a:r>
            <a:r>
              <a:rPr kumimoji="1" lang="en-US" altLang="ko-KR" sz="1200" b="0" dirty="0">
                <a:latin typeface="+mn-lt"/>
              </a:rPr>
              <a:t>20%</a:t>
            </a:r>
            <a:r>
              <a:rPr kumimoji="1" lang="ko-KR" altLang="en-US" sz="1200" b="0" dirty="0">
                <a:latin typeface="+mn-lt"/>
              </a:rPr>
              <a:t>의</a:t>
            </a:r>
            <a:r>
              <a:rPr kumimoji="1" lang="en-US" altLang="ko-KR" sz="1200" b="0" dirty="0">
                <a:latin typeface="+mn-lt"/>
              </a:rPr>
              <a:t> resource</a:t>
            </a:r>
            <a:r>
              <a:rPr kumimoji="1" lang="ko-KR" altLang="en-US" sz="1200" b="0" dirty="0">
                <a:latin typeface="+mn-lt"/>
              </a:rPr>
              <a:t>만을 활용한다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2839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595-2691-45CA-A9C9-B57440176A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A73214-B533-452F-8554-666DE071E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3922814" y="5087502"/>
            <a:ext cx="1298367" cy="429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D70B81-8235-441B-B034-F866362B81CF}"/>
              </a:ext>
            </a:extLst>
          </p:cNvPr>
          <p:cNvGrpSpPr/>
          <p:nvPr/>
        </p:nvGrpSpPr>
        <p:grpSpPr>
          <a:xfrm>
            <a:off x="0" y="1770498"/>
            <a:ext cx="9144000" cy="2831291"/>
            <a:chOff x="0" y="1682575"/>
            <a:chExt cx="9144000" cy="28312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39A42-2018-48E7-94CA-8E5B7303B85A}"/>
                </a:ext>
              </a:extLst>
            </p:cNvPr>
            <p:cNvSpPr/>
            <p:nvPr/>
          </p:nvSpPr>
          <p:spPr>
            <a:xfrm>
              <a:off x="0" y="436966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41A9F0-8D2F-43C3-9541-536B37B0E4FE}"/>
                </a:ext>
              </a:extLst>
            </p:cNvPr>
            <p:cNvSpPr/>
            <p:nvPr/>
          </p:nvSpPr>
          <p:spPr>
            <a:xfrm>
              <a:off x="0" y="168257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A91DB-303A-4F81-99F8-0D2A77C39D5B}"/>
              </a:ext>
            </a:extLst>
          </p:cNvPr>
          <p:cNvSpPr/>
          <p:nvPr/>
        </p:nvSpPr>
        <p:spPr>
          <a:xfrm>
            <a:off x="1113754" y="2202214"/>
            <a:ext cx="6978825" cy="1458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6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Weekly Meeting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A635C-1642-419F-9A80-B71C2DC7C4C4}"/>
              </a:ext>
            </a:extLst>
          </p:cNvPr>
          <p:cNvSpPr txBox="1"/>
          <p:nvPr/>
        </p:nvSpPr>
        <p:spPr>
          <a:xfrm>
            <a:off x="2286000" y="3635555"/>
            <a:ext cx="4572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2023.05.08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5A0FD-5E48-4E0E-9C94-D53FC4C1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F7EC6-6702-4AD9-B6D4-4B401C3A4168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E7AC-451E-4B40-B0C0-4FAEDB5A95A9}"/>
              </a:ext>
            </a:extLst>
          </p:cNvPr>
          <p:cNvSpPr txBox="1"/>
          <p:nvPr/>
        </p:nvSpPr>
        <p:spPr>
          <a:xfrm>
            <a:off x="1691141" y="5735823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 kye0520 @dgist.ac.kr)</a:t>
            </a:r>
          </a:p>
        </p:txBody>
      </p:sp>
    </p:spTree>
    <p:extLst>
      <p:ext uri="{BB962C8B-B14F-4D97-AF65-F5344CB8AC3E}">
        <p14:creationId xmlns:p14="http://schemas.microsoft.com/office/powerpoint/2010/main" val="28862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F4BD8D23-D828-1EF6-05B2-09B3181D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10" y="4028908"/>
            <a:ext cx="4392923" cy="261885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6A5C4-0BC7-41E6-11FA-7DADECB7B0A3}"/>
              </a:ext>
            </a:extLst>
          </p:cNvPr>
          <p:cNvSpPr/>
          <p:nvPr/>
        </p:nvSpPr>
        <p:spPr>
          <a:xfrm>
            <a:off x="3367476" y="1836681"/>
            <a:ext cx="2053592" cy="17757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Image Merge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888-657B-D27A-99F7-FF7EB41EB7E6}"/>
              </a:ext>
            </a:extLst>
          </p:cNvPr>
          <p:cNvSpPr txBox="1"/>
          <p:nvPr/>
        </p:nvSpPr>
        <p:spPr>
          <a:xfrm>
            <a:off x="1264954" y="2983299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0E211B-5097-E558-EBDC-8F595E0C3589}"/>
              </a:ext>
            </a:extLst>
          </p:cNvPr>
          <p:cNvSpPr/>
          <p:nvPr/>
        </p:nvSpPr>
        <p:spPr>
          <a:xfrm>
            <a:off x="1264953" y="2164849"/>
            <a:ext cx="1416050" cy="12419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8C5990-863E-94CD-D8CD-61E5F57B5B1C}"/>
              </a:ext>
            </a:extLst>
          </p:cNvPr>
          <p:cNvGrpSpPr/>
          <p:nvPr/>
        </p:nvGrpSpPr>
        <p:grpSpPr>
          <a:xfrm>
            <a:off x="2100281" y="281129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D3E74C-8C2F-ED0B-31C8-CAC1CC326E6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405EE775-C89D-A4D7-1ABC-6015A6E35CC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A45D5D-D147-CC55-8FD2-61BAF928B4F7}"/>
              </a:ext>
            </a:extLst>
          </p:cNvPr>
          <p:cNvGrpSpPr/>
          <p:nvPr/>
        </p:nvGrpSpPr>
        <p:grpSpPr>
          <a:xfrm>
            <a:off x="2100281" y="241701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3B66CA4-6D69-E83A-7067-CDC6744CBFF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A01E878-9C60-6462-9713-E6A43EBABF7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73D12-8A26-A495-8A9C-9FE6CFFE54C0}"/>
              </a:ext>
            </a:extLst>
          </p:cNvPr>
          <p:cNvGrpSpPr/>
          <p:nvPr/>
        </p:nvGrpSpPr>
        <p:grpSpPr>
          <a:xfrm>
            <a:off x="1517996" y="279426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8A4668-C778-772E-308A-7CEDDA29198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D481389-904B-3974-DBB2-D93E0088445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6F16C-CBE0-297F-A680-83DF3FB58EEF}"/>
              </a:ext>
            </a:extLst>
          </p:cNvPr>
          <p:cNvGrpSpPr/>
          <p:nvPr/>
        </p:nvGrpSpPr>
        <p:grpSpPr>
          <a:xfrm>
            <a:off x="1517996" y="2411927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5E777-6E82-0F67-422C-EFE960A0EFB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DB189FD-1E04-8911-38C5-9391F5BF9D2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493F72-F143-A589-11BA-D02D2A74A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3526930" y="1974551"/>
            <a:ext cx="889491" cy="5960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11BDF4-737D-C151-6491-9F159AE0E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410640" y="1970287"/>
            <a:ext cx="889491" cy="5960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C5C5318-5075-5A00-1752-675137A4D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3530407" y="2551219"/>
            <a:ext cx="889491" cy="5960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7DCF46-A817-7B51-A101-AA08D763B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417191" y="2543168"/>
            <a:ext cx="889491" cy="59609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E5954D-B53B-819B-630C-3D3AED0B4E7E}"/>
              </a:ext>
            </a:extLst>
          </p:cNvPr>
          <p:cNvSpPr/>
          <p:nvPr/>
        </p:nvSpPr>
        <p:spPr>
          <a:xfrm>
            <a:off x="2763923" y="2467701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2EE6F-5F1E-79BE-3F4C-BE76241E9B83}"/>
              </a:ext>
            </a:extLst>
          </p:cNvPr>
          <p:cNvSpPr txBox="1"/>
          <p:nvPr/>
        </p:nvSpPr>
        <p:spPr>
          <a:xfrm>
            <a:off x="1478742" y="232533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70D4-041B-7F0C-D914-85C107B032A8}"/>
              </a:ext>
            </a:extLst>
          </p:cNvPr>
          <p:cNvSpPr txBox="1"/>
          <p:nvPr/>
        </p:nvSpPr>
        <p:spPr>
          <a:xfrm>
            <a:off x="3833979" y="221744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194D-661B-5C37-68B6-DB9CC703838B}"/>
              </a:ext>
            </a:extLst>
          </p:cNvPr>
          <p:cNvSpPr txBox="1"/>
          <p:nvPr/>
        </p:nvSpPr>
        <p:spPr>
          <a:xfrm>
            <a:off x="1476890" y="269703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D88508-8627-DC71-0B5B-0E0DC73A9FD3}"/>
              </a:ext>
            </a:extLst>
          </p:cNvPr>
          <p:cNvSpPr txBox="1"/>
          <p:nvPr/>
        </p:nvSpPr>
        <p:spPr>
          <a:xfrm>
            <a:off x="4723470" y="220333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CADEE-6F25-BB74-6841-E076D284F58C}"/>
              </a:ext>
            </a:extLst>
          </p:cNvPr>
          <p:cNvSpPr txBox="1"/>
          <p:nvPr/>
        </p:nvSpPr>
        <p:spPr>
          <a:xfrm>
            <a:off x="2052926" y="231807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3F3430-5CF5-955C-4E9D-1190B4581B27}"/>
              </a:ext>
            </a:extLst>
          </p:cNvPr>
          <p:cNvSpPr txBox="1"/>
          <p:nvPr/>
        </p:nvSpPr>
        <p:spPr>
          <a:xfrm>
            <a:off x="3868319" y="279343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EC200-073C-FB1F-067D-2040CDD630E5}"/>
              </a:ext>
            </a:extLst>
          </p:cNvPr>
          <p:cNvSpPr txBox="1"/>
          <p:nvPr/>
        </p:nvSpPr>
        <p:spPr>
          <a:xfrm>
            <a:off x="2054412" y="270902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3F6DAF-B424-B17E-E649-BB9738BBB20F}"/>
              </a:ext>
            </a:extLst>
          </p:cNvPr>
          <p:cNvSpPr txBox="1"/>
          <p:nvPr/>
        </p:nvSpPr>
        <p:spPr>
          <a:xfrm>
            <a:off x="4727130" y="283861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FB8EB-5095-3896-D7EA-A8E421EEC733}"/>
              </a:ext>
            </a:extLst>
          </p:cNvPr>
          <p:cNvSpPr txBox="1"/>
          <p:nvPr/>
        </p:nvSpPr>
        <p:spPr>
          <a:xfrm>
            <a:off x="3718635" y="318901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24195692-C3F4-608E-84B2-17BD5F6F3006}"/>
              </a:ext>
            </a:extLst>
          </p:cNvPr>
          <p:cNvGrpSpPr/>
          <p:nvPr/>
        </p:nvGrpSpPr>
        <p:grpSpPr>
          <a:xfrm>
            <a:off x="6643989" y="2192102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47" name="Straight Connector 12">
              <a:extLst>
                <a:ext uri="{FF2B5EF4-FFF2-40B4-BE49-F238E27FC236}">
                  <a16:creationId xmlns:a16="http://schemas.microsoft.com/office/drawing/2014/main" id="{E249BF4C-EF85-8FCB-6CDC-DAD8C73C856E}"/>
                </a:ext>
              </a:extLst>
            </p:cNvPr>
            <p:cNvCxnSpPr>
              <a:cxnSpLocks/>
              <a:stCxn id="59" idx="6"/>
              <a:endCxn id="7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13">
              <a:extLst>
                <a:ext uri="{FF2B5EF4-FFF2-40B4-BE49-F238E27FC236}">
                  <a16:creationId xmlns:a16="http://schemas.microsoft.com/office/drawing/2014/main" id="{6F4CAAED-004F-9D91-B88B-77E6411AE95F}"/>
                </a:ext>
              </a:extLst>
            </p:cNvPr>
            <p:cNvCxnSpPr>
              <a:cxnSpLocks/>
              <a:stCxn id="59" idx="6"/>
              <a:endCxn id="7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id="{97F3CD6E-F722-CE74-2B1F-09217046089A}"/>
                </a:ext>
              </a:extLst>
            </p:cNvPr>
            <p:cNvCxnSpPr>
              <a:cxnSpLocks/>
              <a:stCxn id="59" idx="6"/>
              <a:endCxn id="7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246614F-23E5-AABD-9D85-C5597E01E708}"/>
                </a:ext>
              </a:extLst>
            </p:cNvPr>
            <p:cNvCxnSpPr>
              <a:cxnSpLocks/>
              <a:stCxn id="60" idx="6"/>
              <a:endCxn id="7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3E9615FA-D845-8746-C6DE-CEDA175EF853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id="{89C7647E-ED88-D49C-710E-E18FD4B4A874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8">
              <a:extLst>
                <a:ext uri="{FF2B5EF4-FFF2-40B4-BE49-F238E27FC236}">
                  <a16:creationId xmlns:a16="http://schemas.microsoft.com/office/drawing/2014/main" id="{5603663B-C1D8-AA55-96E0-1E3EEE82530B}"/>
                </a:ext>
              </a:extLst>
            </p:cNvPr>
            <p:cNvCxnSpPr>
              <a:cxnSpLocks/>
              <a:stCxn id="61" idx="6"/>
              <a:endCxn id="7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9">
              <a:extLst>
                <a:ext uri="{FF2B5EF4-FFF2-40B4-BE49-F238E27FC236}">
                  <a16:creationId xmlns:a16="http://schemas.microsoft.com/office/drawing/2014/main" id="{9D53AED6-9C88-5415-619B-78E2C108CD1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54E8ABAF-8807-A4EA-B15A-0BD8B531930C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22">
              <a:extLst>
                <a:ext uri="{FF2B5EF4-FFF2-40B4-BE49-F238E27FC236}">
                  <a16:creationId xmlns:a16="http://schemas.microsoft.com/office/drawing/2014/main" id="{CCCA3AE2-2557-6E22-E1A4-908990103A79}"/>
                </a:ext>
              </a:extLst>
            </p:cNvPr>
            <p:cNvCxnSpPr>
              <a:cxnSpLocks/>
              <a:stCxn id="62" idx="6"/>
              <a:endCxn id="7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23">
              <a:extLst>
                <a:ext uri="{FF2B5EF4-FFF2-40B4-BE49-F238E27FC236}">
                  <a16:creationId xmlns:a16="http://schemas.microsoft.com/office/drawing/2014/main" id="{B5DE8914-F394-350F-ECE0-532A7C79CEA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24">
              <a:extLst>
                <a:ext uri="{FF2B5EF4-FFF2-40B4-BE49-F238E27FC236}">
                  <a16:creationId xmlns:a16="http://schemas.microsoft.com/office/drawing/2014/main" id="{918CE09A-809D-443E-E8C8-6BB29EE081CD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450AF024-FF37-A798-2ADB-30872F840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70340B1-050A-51CC-B289-36AB82C4C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A78B8E61-CE66-99FF-F2DC-94CD7ECF7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75FBC24-7F80-3F4E-23D9-7280ADBF3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A8C5CA40-E26D-696F-89AA-5C5307E8B1EC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30">
              <a:extLst>
                <a:ext uri="{FF2B5EF4-FFF2-40B4-BE49-F238E27FC236}">
                  <a16:creationId xmlns:a16="http://schemas.microsoft.com/office/drawing/2014/main" id="{D19F7F53-58F6-1AB8-96EE-F5C626BF0AE1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31">
              <a:extLst>
                <a:ext uri="{FF2B5EF4-FFF2-40B4-BE49-F238E27FC236}">
                  <a16:creationId xmlns:a16="http://schemas.microsoft.com/office/drawing/2014/main" id="{801DA9AE-8F15-898B-CE03-ED76509765CD}"/>
                </a:ext>
              </a:extLst>
            </p:cNvPr>
            <p:cNvCxnSpPr>
              <a:cxnSpLocks/>
              <a:stCxn id="72" idx="6"/>
              <a:endCxn id="6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C11D5613-7F90-237C-6613-D7BFECAD444C}"/>
                </a:ext>
              </a:extLst>
            </p:cNvPr>
            <p:cNvCxnSpPr>
              <a:cxnSpLocks/>
              <a:stCxn id="72" idx="6"/>
              <a:endCxn id="7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33">
              <a:extLst>
                <a:ext uri="{FF2B5EF4-FFF2-40B4-BE49-F238E27FC236}">
                  <a16:creationId xmlns:a16="http://schemas.microsoft.com/office/drawing/2014/main" id="{3BAB2932-C810-5AE7-C4EE-63AC1E71A2DC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4">
              <a:extLst>
                <a:ext uri="{FF2B5EF4-FFF2-40B4-BE49-F238E27FC236}">
                  <a16:creationId xmlns:a16="http://schemas.microsoft.com/office/drawing/2014/main" id="{8ACA253D-64E9-4DFA-BFB6-AD856F205C5A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AA52EAAD-A0CD-6250-EC9E-9FDFC6E04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AE53557E-B44C-CAE7-32DB-556D868B9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6C852327-E85B-C1ED-98D1-4A96FA789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D25BC826-828C-BA5A-D4E4-D9F241963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3B19820E-A07B-518C-C973-0F85471E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40">
              <a:extLst>
                <a:ext uri="{FF2B5EF4-FFF2-40B4-BE49-F238E27FC236}">
                  <a16:creationId xmlns:a16="http://schemas.microsoft.com/office/drawing/2014/main" id="{A53C00DE-F46A-84AF-3B4A-9B051F579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4E3273A7-47AC-BB8C-D1ED-E007B93376B1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42">
              <a:extLst>
                <a:ext uri="{FF2B5EF4-FFF2-40B4-BE49-F238E27FC236}">
                  <a16:creationId xmlns:a16="http://schemas.microsoft.com/office/drawing/2014/main" id="{19B3A5D1-07E8-E081-5A97-F5582D8CA477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43">
              <a:extLst>
                <a:ext uri="{FF2B5EF4-FFF2-40B4-BE49-F238E27FC236}">
                  <a16:creationId xmlns:a16="http://schemas.microsoft.com/office/drawing/2014/main" id="{AC6A8BD2-240C-C5CE-557D-4DED75898349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8" name="Oval 44">
              <a:extLst>
                <a:ext uri="{FF2B5EF4-FFF2-40B4-BE49-F238E27FC236}">
                  <a16:creationId xmlns:a16="http://schemas.microsoft.com/office/drawing/2014/main" id="{47AFEA51-C473-A430-D677-B95980ABA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9" name="Oval 45">
              <a:extLst>
                <a:ext uri="{FF2B5EF4-FFF2-40B4-BE49-F238E27FC236}">
                  <a16:creationId xmlns:a16="http://schemas.microsoft.com/office/drawing/2014/main" id="{AEFF8D03-B182-2F14-7071-9FF18B03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0" name="Straight Connector 46">
              <a:extLst>
                <a:ext uri="{FF2B5EF4-FFF2-40B4-BE49-F238E27FC236}">
                  <a16:creationId xmlns:a16="http://schemas.microsoft.com/office/drawing/2014/main" id="{D487C7AE-409C-0928-2AF1-4B20C4A6A32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E50A8C71-5FF4-3B04-52A9-DBA8BD091A2D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48">
              <a:extLst>
                <a:ext uri="{FF2B5EF4-FFF2-40B4-BE49-F238E27FC236}">
                  <a16:creationId xmlns:a16="http://schemas.microsoft.com/office/drawing/2014/main" id="{C2A2832B-E843-D1D9-046B-8B7BA476BB09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49">
              <a:extLst>
                <a:ext uri="{FF2B5EF4-FFF2-40B4-BE49-F238E27FC236}">
                  <a16:creationId xmlns:a16="http://schemas.microsoft.com/office/drawing/2014/main" id="{3FFF2037-97DD-F87C-B91A-2572537855BB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50">
              <a:extLst>
                <a:ext uri="{FF2B5EF4-FFF2-40B4-BE49-F238E27FC236}">
                  <a16:creationId xmlns:a16="http://schemas.microsoft.com/office/drawing/2014/main" id="{671497B8-466C-EC06-222A-1F155E88D42A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51">
              <a:extLst>
                <a:ext uri="{FF2B5EF4-FFF2-40B4-BE49-F238E27FC236}">
                  <a16:creationId xmlns:a16="http://schemas.microsoft.com/office/drawing/2014/main" id="{BF978D40-7CB3-F137-787F-D81F0BA4A92C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528B6-E7B2-91E8-02D7-118C71BB4BB7}"/>
              </a:ext>
            </a:extLst>
          </p:cNvPr>
          <p:cNvSpPr txBox="1"/>
          <p:nvPr/>
        </p:nvSpPr>
        <p:spPr>
          <a:xfrm>
            <a:off x="6248421" y="2909130"/>
            <a:ext cx="18976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Network 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3617231-8F34-F0D3-97B6-F717BCE81B12}"/>
              </a:ext>
            </a:extLst>
          </p:cNvPr>
          <p:cNvSpPr/>
          <p:nvPr/>
        </p:nvSpPr>
        <p:spPr>
          <a:xfrm>
            <a:off x="6158910" y="2007622"/>
            <a:ext cx="1944468" cy="14029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554F01A9-9B92-BDDB-D7C6-32ACE381919E}"/>
              </a:ext>
            </a:extLst>
          </p:cNvPr>
          <p:cNvSpPr/>
          <p:nvPr/>
        </p:nvSpPr>
        <p:spPr>
          <a:xfrm>
            <a:off x="5486828" y="2461945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034DF-9344-4B51-ACE0-59C37ED21654}"/>
              </a:ext>
            </a:extLst>
          </p:cNvPr>
          <p:cNvSpPr txBox="1"/>
          <p:nvPr/>
        </p:nvSpPr>
        <p:spPr>
          <a:xfrm>
            <a:off x="3618395" y="3658510"/>
            <a:ext cx="1802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GPU Utilization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2950D19-F0BA-E5C0-D4B3-21C35295CEFD}"/>
              </a:ext>
            </a:extLst>
          </p:cNvPr>
          <p:cNvCxnSpPr>
            <a:cxnSpLocks/>
          </p:cNvCxnSpPr>
          <p:nvPr/>
        </p:nvCxnSpPr>
        <p:spPr>
          <a:xfrm>
            <a:off x="2706646" y="5871480"/>
            <a:ext cx="376400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2D55BF-5DB6-5E72-0C78-2D8214C98894}"/>
              </a:ext>
            </a:extLst>
          </p:cNvPr>
          <p:cNvSpPr txBox="1"/>
          <p:nvPr/>
        </p:nvSpPr>
        <p:spPr>
          <a:xfrm>
            <a:off x="3938448" y="4269114"/>
            <a:ext cx="174130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Utilizes up to 80%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48908D-8CA0-6A74-2426-1219DB611C4A}"/>
              </a:ext>
            </a:extLst>
          </p:cNvPr>
          <p:cNvCxnSpPr>
            <a:cxnSpLocks/>
          </p:cNvCxnSpPr>
          <p:nvPr/>
        </p:nvCxnSpPr>
        <p:spPr>
          <a:xfrm>
            <a:off x="2706646" y="4396693"/>
            <a:ext cx="3764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dirty="0"/>
              <a:t>Computation Saving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Region of Interest (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 Patching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A3F222-5C02-91B1-9663-37FD7E0708F9}"/>
              </a:ext>
            </a:extLst>
          </p:cNvPr>
          <p:cNvSpPr/>
          <p:nvPr/>
        </p:nvSpPr>
        <p:spPr>
          <a:xfrm>
            <a:off x="3343790" y="3141489"/>
            <a:ext cx="1056249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91983-3995-9F5B-E3A6-8257BC64675C}"/>
              </a:ext>
            </a:extLst>
          </p:cNvPr>
          <p:cNvSpPr txBox="1"/>
          <p:nvPr/>
        </p:nvSpPr>
        <p:spPr>
          <a:xfrm>
            <a:off x="1505602" y="5589233"/>
            <a:ext cx="619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77% of possibility to lower computation over 50% of an image!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0AA30-DB54-D135-CFF8-C811F0649A78}"/>
              </a:ext>
            </a:extLst>
          </p:cNvPr>
          <p:cNvSpPr txBox="1"/>
          <p:nvPr/>
        </p:nvSpPr>
        <p:spPr>
          <a:xfrm>
            <a:off x="5137214" y="2167001"/>
            <a:ext cx="3331150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Occupancy Ratio of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in an image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DFE2729D-4E6B-7F83-D748-E2D7A37D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17" y="2712032"/>
            <a:ext cx="2880968" cy="25550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04E112-0005-029F-B99F-4A579EEFFF7D}"/>
              </a:ext>
            </a:extLst>
          </p:cNvPr>
          <p:cNvCxnSpPr>
            <a:cxnSpLocks/>
          </p:cNvCxnSpPr>
          <p:nvPr/>
        </p:nvCxnSpPr>
        <p:spPr>
          <a:xfrm>
            <a:off x="5515869" y="2820959"/>
            <a:ext cx="12153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8232B7-3474-EC4C-5C8C-8286D09BB604}"/>
              </a:ext>
            </a:extLst>
          </p:cNvPr>
          <p:cNvSpPr txBox="1"/>
          <p:nvPr/>
        </p:nvSpPr>
        <p:spPr>
          <a:xfrm>
            <a:off x="5734470" y="2807154"/>
            <a:ext cx="829087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77.8%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E6E59F-1186-A7E8-F168-CFB04919D44A}"/>
              </a:ext>
            </a:extLst>
          </p:cNvPr>
          <p:cNvCxnSpPr>
            <a:cxnSpLocks/>
          </p:cNvCxnSpPr>
          <p:nvPr/>
        </p:nvCxnSpPr>
        <p:spPr>
          <a:xfrm>
            <a:off x="6802789" y="2629483"/>
            <a:ext cx="0" cy="25106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C0C77CA-99DE-60C3-DCB3-9B320F779E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14001" y="3084676"/>
            <a:ext cx="1697012" cy="11372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7E2336-A93C-7E5B-C48E-2F3A34252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2" t="15867" r="63326" b="1998"/>
          <a:stretch/>
        </p:blipFill>
        <p:spPr>
          <a:xfrm>
            <a:off x="3342669" y="3137689"/>
            <a:ext cx="376805" cy="9418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A1F2E8-A747-5F1F-8435-667F2A2095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60" t="20144" r="37680" b="784"/>
          <a:stretch/>
        </p:blipFill>
        <p:spPr>
          <a:xfrm>
            <a:off x="3719474" y="3137689"/>
            <a:ext cx="444500" cy="9418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5D549E-5669-9766-87B6-2056470B3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8" t="34095" r="23614" b="35920"/>
          <a:stretch/>
        </p:blipFill>
        <p:spPr>
          <a:xfrm>
            <a:off x="4163974" y="3137689"/>
            <a:ext cx="244215" cy="339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524964-5A39-C220-516A-91D8EB346487}"/>
              </a:ext>
            </a:extLst>
          </p:cNvPr>
          <p:cNvSpPr txBox="1"/>
          <p:nvPr/>
        </p:nvSpPr>
        <p:spPr>
          <a:xfrm>
            <a:off x="761311" y="4367345"/>
            <a:ext cx="3450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Lowered over 50% </a:t>
            </a:r>
            <a:r>
              <a:rPr lang="en-US" altLang="ko-KR" dirty="0"/>
              <a:t>of computation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5BB698-3A25-24C0-75D6-EBE65E4CF76C}"/>
              </a:ext>
            </a:extLst>
          </p:cNvPr>
          <p:cNvSpPr/>
          <p:nvPr/>
        </p:nvSpPr>
        <p:spPr>
          <a:xfrm>
            <a:off x="2486697" y="3464453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478A4-1D1C-E51A-30A2-9D7667B62667}"/>
              </a:ext>
            </a:extLst>
          </p:cNvPr>
          <p:cNvSpPr txBox="1"/>
          <p:nvPr/>
        </p:nvSpPr>
        <p:spPr>
          <a:xfrm>
            <a:off x="1343151" y="6085744"/>
            <a:ext cx="681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Therefore, </a:t>
            </a:r>
            <a:r>
              <a:rPr lang="en-US" altLang="ko-KR" b="1" dirty="0" err="1"/>
              <a:t>RoI</a:t>
            </a:r>
            <a:r>
              <a:rPr lang="en-US" altLang="ko-KR" b="1" dirty="0"/>
              <a:t> patching helps save DNN computational workload.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147166-EA94-7026-E054-796E8F5B0137}"/>
              </a:ext>
            </a:extLst>
          </p:cNvPr>
          <p:cNvSpPr txBox="1"/>
          <p:nvPr/>
        </p:nvSpPr>
        <p:spPr>
          <a:xfrm>
            <a:off x="404278" y="2432918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E4216-652D-1041-83DF-CF4CD3333648}"/>
              </a:ext>
            </a:extLst>
          </p:cNvPr>
          <p:cNvSpPr txBox="1"/>
          <p:nvPr/>
        </p:nvSpPr>
        <p:spPr>
          <a:xfrm>
            <a:off x="3033000" y="2470807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Patched Image</a:t>
            </a:r>
          </a:p>
        </p:txBody>
      </p:sp>
    </p:spTree>
    <p:extLst>
      <p:ext uri="{BB962C8B-B14F-4D97-AF65-F5344CB8AC3E}">
        <p14:creationId xmlns:p14="http://schemas.microsoft.com/office/powerpoint/2010/main" val="6253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10" grpId="0"/>
      <p:bldP spid="17" grpId="0"/>
      <p:bldP spid="18" grpId="0" animBg="1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dirty="0"/>
              <a:t>Computation Saving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Region of Interest (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 Patching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7B061E-C40E-C99D-F050-86D8DA1D0D85}"/>
              </a:ext>
            </a:extLst>
          </p:cNvPr>
          <p:cNvSpPr/>
          <p:nvPr/>
        </p:nvSpPr>
        <p:spPr>
          <a:xfrm>
            <a:off x="3751816" y="2896322"/>
            <a:ext cx="1056249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F46A22-3581-D514-C5DD-A0D71E3CA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848716" y="2852301"/>
            <a:ext cx="1697012" cy="11372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7DF2AD-091F-C37B-1C52-021F2F80A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3750695" y="2892522"/>
            <a:ext cx="376805" cy="9418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B68C2-B4BC-1D43-78AD-B5379C824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4127500" y="2892522"/>
            <a:ext cx="444500" cy="9418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762F44-7BCB-FB42-11C9-8C0AF385A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4572000" y="2892522"/>
            <a:ext cx="244215" cy="33955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08C918F-F3FB-91D5-0843-73C812F84D0F}"/>
              </a:ext>
            </a:extLst>
          </p:cNvPr>
          <p:cNvSpPr/>
          <p:nvPr/>
        </p:nvSpPr>
        <p:spPr>
          <a:xfrm>
            <a:off x="2921412" y="3232078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BA7858-2DD1-1831-4BBB-9239F2FE28EB}"/>
              </a:ext>
            </a:extLst>
          </p:cNvPr>
          <p:cNvSpPr txBox="1"/>
          <p:nvPr/>
        </p:nvSpPr>
        <p:spPr>
          <a:xfrm>
            <a:off x="838993" y="2200543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9133A4-9085-29E1-C1E9-5E124ECBAF65}"/>
              </a:ext>
            </a:extLst>
          </p:cNvPr>
          <p:cNvSpPr txBox="1"/>
          <p:nvPr/>
        </p:nvSpPr>
        <p:spPr>
          <a:xfrm>
            <a:off x="3441026" y="2225640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Patched Image</a:t>
            </a:r>
          </a:p>
        </p:txBody>
      </p:sp>
    </p:spTree>
    <p:extLst>
      <p:ext uri="{BB962C8B-B14F-4D97-AF65-F5344CB8AC3E}">
        <p14:creationId xmlns:p14="http://schemas.microsoft.com/office/powerpoint/2010/main" val="63906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dirty="0"/>
              <a:t>Computation Saving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Region of Interest (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 Patching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7B061E-C40E-C99D-F050-86D8DA1D0D85}"/>
              </a:ext>
            </a:extLst>
          </p:cNvPr>
          <p:cNvSpPr/>
          <p:nvPr/>
        </p:nvSpPr>
        <p:spPr>
          <a:xfrm>
            <a:off x="7160334" y="2887753"/>
            <a:ext cx="1056249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F46A22-3581-D514-C5DD-A0D71E3CA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848716" y="2852301"/>
            <a:ext cx="1697012" cy="11372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7DF2AD-091F-C37B-1C52-021F2F80A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2" t="15867" r="63326" b="1998"/>
          <a:stretch/>
        </p:blipFill>
        <p:spPr>
          <a:xfrm>
            <a:off x="7159213" y="2883953"/>
            <a:ext cx="376805" cy="9418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B68C2-B4BC-1D43-78AD-B5379C824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60" t="20144" r="37680" b="784"/>
          <a:stretch/>
        </p:blipFill>
        <p:spPr>
          <a:xfrm>
            <a:off x="7536018" y="2883953"/>
            <a:ext cx="444500" cy="9418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762F44-7BCB-FB42-11C9-8C0AF385A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98" t="34095" r="23614" b="35920"/>
          <a:stretch/>
        </p:blipFill>
        <p:spPr>
          <a:xfrm>
            <a:off x="7980518" y="2883953"/>
            <a:ext cx="244215" cy="33955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08C918F-F3FB-91D5-0843-73C812F84D0F}"/>
              </a:ext>
            </a:extLst>
          </p:cNvPr>
          <p:cNvSpPr/>
          <p:nvPr/>
        </p:nvSpPr>
        <p:spPr>
          <a:xfrm>
            <a:off x="2921412" y="3232078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BA7858-2DD1-1831-4BBB-9239F2FE28EB}"/>
              </a:ext>
            </a:extLst>
          </p:cNvPr>
          <p:cNvSpPr txBox="1"/>
          <p:nvPr/>
        </p:nvSpPr>
        <p:spPr>
          <a:xfrm>
            <a:off x="838993" y="2200543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9133A4-9085-29E1-C1E9-5E124ECBAF65}"/>
              </a:ext>
            </a:extLst>
          </p:cNvPr>
          <p:cNvSpPr txBox="1"/>
          <p:nvPr/>
        </p:nvSpPr>
        <p:spPr>
          <a:xfrm>
            <a:off x="6849544" y="2217071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Patched Image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3C718FE-1AB5-79ED-56A5-C484296ABA93}"/>
              </a:ext>
            </a:extLst>
          </p:cNvPr>
          <p:cNvSpPr/>
          <p:nvPr/>
        </p:nvSpPr>
        <p:spPr>
          <a:xfrm>
            <a:off x="6218321" y="3195419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5EF1E3-5398-6FD9-7460-C8730FFAC0E5}"/>
              </a:ext>
            </a:extLst>
          </p:cNvPr>
          <p:cNvSpPr txBox="1"/>
          <p:nvPr/>
        </p:nvSpPr>
        <p:spPr>
          <a:xfrm>
            <a:off x="3844268" y="2217070"/>
            <a:ext cx="1697009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localization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E54529A-F8E3-8896-5238-83ACAB278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3844265" y="2894613"/>
            <a:ext cx="1697012" cy="11372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E1DA93-FE73-3CCE-CB1B-26BA5E4FF437}"/>
              </a:ext>
            </a:extLst>
          </p:cNvPr>
          <p:cNvSpPr/>
          <p:nvPr/>
        </p:nvSpPr>
        <p:spPr>
          <a:xfrm>
            <a:off x="4038339" y="3053731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935115-75EB-FB50-6A0D-54CEB32E27ED}"/>
              </a:ext>
            </a:extLst>
          </p:cNvPr>
          <p:cNvSpPr/>
          <p:nvPr/>
        </p:nvSpPr>
        <p:spPr>
          <a:xfrm>
            <a:off x="4481178" y="3069344"/>
            <a:ext cx="434975" cy="914400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54841C-D691-1DB9-C64C-9E8732B5DEA9}"/>
              </a:ext>
            </a:extLst>
          </p:cNvPr>
          <p:cNvSpPr/>
          <p:nvPr/>
        </p:nvSpPr>
        <p:spPr>
          <a:xfrm>
            <a:off x="4916154" y="3320450"/>
            <a:ext cx="194074" cy="206094"/>
          </a:xfrm>
          <a:prstGeom prst="rect">
            <a:avLst/>
          </a:prstGeom>
          <a:noFill/>
          <a:ln w="28575"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E06F2C-50BC-39BE-2A82-204F96A1530C}"/>
              </a:ext>
            </a:extLst>
          </p:cNvPr>
          <p:cNvSpPr txBox="1"/>
          <p:nvPr/>
        </p:nvSpPr>
        <p:spPr>
          <a:xfrm>
            <a:off x="515938" y="4323461"/>
            <a:ext cx="352240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Common Approach for </a:t>
            </a:r>
            <a:r>
              <a:rPr kumimoji="1" lang="en-US" altLang="ko-KR" sz="1600" b="1" dirty="0" err="1"/>
              <a:t>RoI</a:t>
            </a:r>
            <a:r>
              <a:rPr kumimoji="1" lang="en-US" altLang="ko-KR" sz="1600" b="1" dirty="0"/>
              <a:t> localization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7C895C-5B4B-6230-5BE6-522DD9E3898D}"/>
              </a:ext>
            </a:extLst>
          </p:cNvPr>
          <p:cNvSpPr txBox="1"/>
          <p:nvPr/>
        </p:nvSpPr>
        <p:spPr>
          <a:xfrm>
            <a:off x="283861" y="4821810"/>
            <a:ext cx="415145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Motion vectors from previous frames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Additional module for new objects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29EB453-15B6-2E1B-6132-2F31E6AF201A}"/>
              </a:ext>
            </a:extLst>
          </p:cNvPr>
          <p:cNvSpPr txBox="1"/>
          <p:nvPr/>
        </p:nvSpPr>
        <p:spPr>
          <a:xfrm>
            <a:off x="853916" y="5858200"/>
            <a:ext cx="749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DNN based resource efficient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localization with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Image Merge</a:t>
            </a:r>
            <a:endParaRPr lang="ko-KR" altLang="en-US" sz="2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D549B4-7F3F-3160-CA9D-5B31A649CA94}"/>
              </a:ext>
            </a:extLst>
          </p:cNvPr>
          <p:cNvSpPr txBox="1"/>
          <p:nvPr/>
        </p:nvSpPr>
        <p:spPr>
          <a:xfrm>
            <a:off x="5058930" y="4329130"/>
            <a:ext cx="366341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Our </a:t>
            </a:r>
            <a:r>
              <a:rPr kumimoji="1" lang="en-US" altLang="ko-KR" sz="1600" b="1" dirty="0">
                <a:solidFill>
                  <a:schemeClr val="accent1"/>
                </a:solidFill>
              </a:rPr>
              <a:t>DNN based </a:t>
            </a:r>
            <a:r>
              <a:rPr kumimoji="1" lang="en-US" altLang="ko-KR" sz="1600" b="1" dirty="0" err="1">
                <a:solidFill>
                  <a:schemeClr val="accent1"/>
                </a:solidFill>
              </a:rPr>
              <a:t>RoI</a:t>
            </a:r>
            <a:r>
              <a:rPr kumimoji="1" lang="en-US" altLang="ko-KR" sz="1600" b="1" dirty="0">
                <a:solidFill>
                  <a:schemeClr val="accent1"/>
                </a:solidFill>
              </a:rPr>
              <a:t> localization </a:t>
            </a:r>
            <a:r>
              <a:rPr kumimoji="1" lang="en-US" altLang="ko-KR" sz="1600" b="1" dirty="0"/>
              <a:t>approach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53658CA-945F-BAD7-C94B-8867467FD5B0}"/>
              </a:ext>
            </a:extLst>
          </p:cNvPr>
          <p:cNvSpPr txBox="1"/>
          <p:nvPr/>
        </p:nvSpPr>
        <p:spPr>
          <a:xfrm>
            <a:off x="4866211" y="4746910"/>
            <a:ext cx="415145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No additional techniques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No additional module for new objects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93F2FF-8C1C-EAE5-EBFC-6EB30DAAA40D}"/>
              </a:ext>
            </a:extLst>
          </p:cNvPr>
          <p:cNvSpPr txBox="1"/>
          <p:nvPr/>
        </p:nvSpPr>
        <p:spPr>
          <a:xfrm>
            <a:off x="823697" y="6305193"/>
            <a:ext cx="749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Computation saving object detection with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Patch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79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81" grpId="0"/>
      <p:bldP spid="82" grpId="0"/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8364E21-9EEE-A9B3-D526-EAA7FE5036DC}"/>
              </a:ext>
            </a:extLst>
          </p:cNvPr>
          <p:cNvSpPr/>
          <p:nvPr/>
        </p:nvSpPr>
        <p:spPr>
          <a:xfrm>
            <a:off x="3352562" y="4341668"/>
            <a:ext cx="2397131" cy="1504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29EB453-15B6-2E1B-6132-2F31E6AF201A}"/>
              </a:ext>
            </a:extLst>
          </p:cNvPr>
          <p:cNvSpPr txBox="1"/>
          <p:nvPr/>
        </p:nvSpPr>
        <p:spPr>
          <a:xfrm>
            <a:off x="746933" y="1115476"/>
            <a:ext cx="749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DNN based resource efficient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localization with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Image Merge</a:t>
            </a:r>
            <a:endParaRPr lang="ko-KR" altLang="en-US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93F2FF-8C1C-EAE5-EBFC-6EB30DAAA40D}"/>
              </a:ext>
            </a:extLst>
          </p:cNvPr>
          <p:cNvSpPr txBox="1"/>
          <p:nvPr/>
        </p:nvSpPr>
        <p:spPr>
          <a:xfrm>
            <a:off x="716714" y="1562469"/>
            <a:ext cx="749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Computation saving object detection with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Patch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D4B3-B807-AE09-BBFA-42BEF81EFA06}"/>
              </a:ext>
            </a:extLst>
          </p:cNvPr>
          <p:cNvSpPr/>
          <p:nvPr/>
        </p:nvSpPr>
        <p:spPr>
          <a:xfrm>
            <a:off x="6305959" y="4300497"/>
            <a:ext cx="2397131" cy="1926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E1E04D-34D6-A087-C26F-6BF731CC4D56}"/>
              </a:ext>
            </a:extLst>
          </p:cNvPr>
          <p:cNvSpPr/>
          <p:nvPr/>
        </p:nvSpPr>
        <p:spPr>
          <a:xfrm>
            <a:off x="423587" y="2206473"/>
            <a:ext cx="2888343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C2499-CC72-D6FA-D781-87CE0B709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020115" y="2564368"/>
            <a:ext cx="889491" cy="596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FF85AD-9F2C-348A-AE8F-16E2E11E5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903825" y="2560104"/>
            <a:ext cx="889491" cy="596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2817B-FC9E-9DDA-05A2-D7239F693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017235" y="3088548"/>
            <a:ext cx="877376" cy="59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567180-358E-6F8B-C39A-F2A8C3B1C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891903" y="3080497"/>
            <a:ext cx="901412" cy="596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C5A2F2-AECA-2B49-97E5-BA1DC7F93836}"/>
              </a:ext>
            </a:extLst>
          </p:cNvPr>
          <p:cNvSpPr txBox="1"/>
          <p:nvPr/>
        </p:nvSpPr>
        <p:spPr>
          <a:xfrm>
            <a:off x="1327164" y="280726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6EEF3-8D26-7939-AD31-5830634137C3}"/>
              </a:ext>
            </a:extLst>
          </p:cNvPr>
          <p:cNvSpPr txBox="1"/>
          <p:nvPr/>
        </p:nvSpPr>
        <p:spPr>
          <a:xfrm>
            <a:off x="2216655" y="279315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55197-289F-A3B2-8614-01375AB40C4B}"/>
              </a:ext>
            </a:extLst>
          </p:cNvPr>
          <p:cNvSpPr txBox="1"/>
          <p:nvPr/>
        </p:nvSpPr>
        <p:spPr>
          <a:xfrm>
            <a:off x="1343031" y="333076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0DE93-EF4E-47CD-F8BC-30363F8A206B}"/>
              </a:ext>
            </a:extLst>
          </p:cNvPr>
          <p:cNvSpPr txBox="1"/>
          <p:nvPr/>
        </p:nvSpPr>
        <p:spPr>
          <a:xfrm>
            <a:off x="2201842" y="337593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969A8-AE72-9C63-329F-8EB005D0EA98}"/>
              </a:ext>
            </a:extLst>
          </p:cNvPr>
          <p:cNvSpPr txBox="1"/>
          <p:nvPr/>
        </p:nvSpPr>
        <p:spPr>
          <a:xfrm>
            <a:off x="1206719" y="367225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EA5375-FB77-5767-12F8-B6A5C80039FA}"/>
              </a:ext>
            </a:extLst>
          </p:cNvPr>
          <p:cNvGrpSpPr/>
          <p:nvPr/>
        </p:nvGrpSpPr>
        <p:grpSpPr>
          <a:xfrm>
            <a:off x="7075795" y="4730421"/>
            <a:ext cx="761825" cy="679594"/>
            <a:chOff x="4562390" y="4084918"/>
            <a:chExt cx="761825" cy="67959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80D77A8-C738-A38D-F8B8-BC7F4CE9B221}"/>
                </a:ext>
              </a:extLst>
            </p:cNvPr>
            <p:cNvGrpSpPr/>
            <p:nvPr/>
          </p:nvGrpSpPr>
          <p:grpSpPr>
            <a:xfrm>
              <a:off x="4562390" y="4084953"/>
              <a:ext cx="417091" cy="352715"/>
              <a:chOff x="6221644" y="3353197"/>
              <a:chExt cx="1178414" cy="991858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670DEB3-E149-1E61-D1DA-A98974FC5F23}"/>
                  </a:ext>
                </a:extLst>
              </p:cNvPr>
              <p:cNvSpPr/>
              <p:nvPr/>
            </p:nvSpPr>
            <p:spPr>
              <a:xfrm>
                <a:off x="6222763" y="3356993"/>
                <a:ext cx="1177295" cy="98806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18D853D-4384-8A27-B189-D3A0814968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77F21B-BC0E-EA87-10B8-C933DB083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03E0B77-8479-3ED9-D9B6-BA830380FD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722D67-518B-45E4-EA5D-7127B5E7D9EA}"/>
                </a:ext>
              </a:extLst>
            </p:cNvPr>
            <p:cNvGrpSpPr/>
            <p:nvPr/>
          </p:nvGrpSpPr>
          <p:grpSpPr>
            <a:xfrm>
              <a:off x="4951010" y="4084918"/>
              <a:ext cx="373205" cy="331575"/>
              <a:chOff x="6221644" y="3353197"/>
              <a:chExt cx="1065520" cy="94186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23B38E-6810-D5E1-84BC-93BC69B602FD}"/>
                  </a:ext>
                </a:extLst>
              </p:cNvPr>
              <p:cNvSpPr/>
              <p:nvPr/>
            </p:nvSpPr>
            <p:spPr>
              <a:xfrm>
                <a:off x="6222765" y="3356997"/>
                <a:ext cx="1056249" cy="9380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6FF878E-D822-5C24-0441-2850C7ED1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107ADCF-5C06-BE3B-6BD8-EF0E7E022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4AA4D21-79AF-8EAA-A703-8DD9F0E7D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FD8204D-9642-3771-46B8-0ABCC3C8ED99}"/>
                </a:ext>
              </a:extLst>
            </p:cNvPr>
            <p:cNvGrpSpPr/>
            <p:nvPr/>
          </p:nvGrpSpPr>
          <p:grpSpPr>
            <a:xfrm>
              <a:off x="4939524" y="4411896"/>
              <a:ext cx="381838" cy="352616"/>
              <a:chOff x="6166392" y="3353197"/>
              <a:chExt cx="1120772" cy="94186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FB42ADF-CF57-D15E-13C9-E2C642DB3E5F}"/>
                  </a:ext>
                </a:extLst>
              </p:cNvPr>
              <p:cNvSpPr/>
              <p:nvPr/>
            </p:nvSpPr>
            <p:spPr>
              <a:xfrm>
                <a:off x="6166392" y="3356998"/>
                <a:ext cx="1112621" cy="9380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CCB47B3-2B58-DDAF-9643-C8464CA3FC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09405F52-CF0F-A07E-46E4-A19869B02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D88C904-D3FB-F2B4-F32F-03EEC1CF8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3379B33-B44B-CD10-FD22-390942E25AFF}"/>
                </a:ext>
              </a:extLst>
            </p:cNvPr>
            <p:cNvGrpSpPr/>
            <p:nvPr/>
          </p:nvGrpSpPr>
          <p:grpSpPr>
            <a:xfrm>
              <a:off x="4562390" y="4411896"/>
              <a:ext cx="443906" cy="352616"/>
              <a:chOff x="6221644" y="3289373"/>
              <a:chExt cx="1227785" cy="100568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EBD5E27-4FBA-B32E-5295-F7B00F11660E}"/>
                  </a:ext>
                </a:extLst>
              </p:cNvPr>
              <p:cNvSpPr/>
              <p:nvPr/>
            </p:nvSpPr>
            <p:spPr>
              <a:xfrm>
                <a:off x="6222764" y="3289373"/>
                <a:ext cx="1226665" cy="10056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D9FCD44E-2956-794C-DCD5-42EF68B3B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81B4DDE1-978D-6DC3-9FC9-179A67FD52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2D137CE-6824-CBAA-1825-498AFA924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111257-5916-DC99-D09E-E9350FC27B6F}"/>
              </a:ext>
            </a:extLst>
          </p:cNvPr>
          <p:cNvSpPr txBox="1"/>
          <p:nvPr/>
        </p:nvSpPr>
        <p:spPr>
          <a:xfrm>
            <a:off x="6773000" y="5539028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cs typeface="Times New Roman" panose="02020603050405020304" pitchFamily="18" charset="0"/>
              </a:rPr>
              <a:t> Patch</a:t>
            </a: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8AF9A302-448F-38AC-77CC-B065646DB1D9}"/>
              </a:ext>
            </a:extLst>
          </p:cNvPr>
          <p:cNvSpPr/>
          <p:nvPr/>
        </p:nvSpPr>
        <p:spPr>
          <a:xfrm rot="2322373">
            <a:off x="2918210" y="387023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7C4C8C2-46AB-6F04-7779-B3391F868CAB}"/>
              </a:ext>
            </a:extLst>
          </p:cNvPr>
          <p:cNvSpPr txBox="1"/>
          <p:nvPr/>
        </p:nvSpPr>
        <p:spPr>
          <a:xfrm>
            <a:off x="660519" y="197654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b="1" dirty="0">
                <a:cs typeface="Times New Roman" panose="02020603050405020304" pitchFamily="18" charset="0"/>
              </a:rPr>
              <a:t> Localization Module</a:t>
            </a:r>
          </a:p>
        </p:txBody>
      </p:sp>
      <p:grpSp>
        <p:nvGrpSpPr>
          <p:cNvPr id="103" name="Group 11">
            <a:extLst>
              <a:ext uri="{FF2B5EF4-FFF2-40B4-BE49-F238E27FC236}">
                <a16:creationId xmlns:a16="http://schemas.microsoft.com/office/drawing/2014/main" id="{8460633B-44D9-38D8-BF35-8D48B49E1C7B}"/>
              </a:ext>
            </a:extLst>
          </p:cNvPr>
          <p:cNvGrpSpPr/>
          <p:nvPr/>
        </p:nvGrpSpPr>
        <p:grpSpPr>
          <a:xfrm>
            <a:off x="3967798" y="4805887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04" name="Straight Connector 12">
              <a:extLst>
                <a:ext uri="{FF2B5EF4-FFF2-40B4-BE49-F238E27FC236}">
                  <a16:creationId xmlns:a16="http://schemas.microsoft.com/office/drawing/2014/main" id="{528889B5-FB05-F1EA-A0B7-F0BA9411AE5E}"/>
                </a:ext>
              </a:extLst>
            </p:cNvPr>
            <p:cNvCxnSpPr>
              <a:cxnSpLocks/>
              <a:stCxn id="116" idx="6"/>
              <a:endCxn id="128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5" name="Straight Connector 13">
              <a:extLst>
                <a:ext uri="{FF2B5EF4-FFF2-40B4-BE49-F238E27FC236}">
                  <a16:creationId xmlns:a16="http://schemas.microsoft.com/office/drawing/2014/main" id="{00CABF6A-90D9-D673-7339-B787AE3F89AE}"/>
                </a:ext>
              </a:extLst>
            </p:cNvPr>
            <p:cNvCxnSpPr>
              <a:cxnSpLocks/>
              <a:stCxn id="116" idx="6"/>
              <a:endCxn id="129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6" name="Straight Connector 14">
              <a:extLst>
                <a:ext uri="{FF2B5EF4-FFF2-40B4-BE49-F238E27FC236}">
                  <a16:creationId xmlns:a16="http://schemas.microsoft.com/office/drawing/2014/main" id="{E53F08B7-B3AB-6738-D660-2F7CDA7B2573}"/>
                </a:ext>
              </a:extLst>
            </p:cNvPr>
            <p:cNvCxnSpPr>
              <a:cxnSpLocks/>
              <a:stCxn id="116" idx="6"/>
              <a:endCxn id="130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7" name="Straight Connector 15">
              <a:extLst>
                <a:ext uri="{FF2B5EF4-FFF2-40B4-BE49-F238E27FC236}">
                  <a16:creationId xmlns:a16="http://schemas.microsoft.com/office/drawing/2014/main" id="{3F698611-2FE6-C4D4-955F-D221B378C5CE}"/>
                </a:ext>
              </a:extLst>
            </p:cNvPr>
            <p:cNvCxnSpPr>
              <a:cxnSpLocks/>
              <a:stCxn id="117" idx="6"/>
              <a:endCxn id="128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8" name="Straight Connector 16">
              <a:extLst>
                <a:ext uri="{FF2B5EF4-FFF2-40B4-BE49-F238E27FC236}">
                  <a16:creationId xmlns:a16="http://schemas.microsoft.com/office/drawing/2014/main" id="{A0673D5A-457B-3BBB-D776-4C57F6648898}"/>
                </a:ext>
              </a:extLst>
            </p:cNvPr>
            <p:cNvCxnSpPr>
              <a:cxnSpLocks/>
              <a:stCxn id="117" idx="6"/>
              <a:endCxn id="129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9" name="Straight Connector 17">
              <a:extLst>
                <a:ext uri="{FF2B5EF4-FFF2-40B4-BE49-F238E27FC236}">
                  <a16:creationId xmlns:a16="http://schemas.microsoft.com/office/drawing/2014/main" id="{B0463113-5175-41F3-E3F4-95A6383FAFD4}"/>
                </a:ext>
              </a:extLst>
            </p:cNvPr>
            <p:cNvCxnSpPr>
              <a:cxnSpLocks/>
              <a:stCxn id="117" idx="6"/>
              <a:endCxn id="130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0" name="Straight Connector 18">
              <a:extLst>
                <a:ext uri="{FF2B5EF4-FFF2-40B4-BE49-F238E27FC236}">
                  <a16:creationId xmlns:a16="http://schemas.microsoft.com/office/drawing/2014/main" id="{60D4AA97-CF14-4DF2-8BA8-6D4F91B91E36}"/>
                </a:ext>
              </a:extLst>
            </p:cNvPr>
            <p:cNvCxnSpPr>
              <a:cxnSpLocks/>
              <a:stCxn id="118" idx="6"/>
              <a:endCxn id="128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1" name="Straight Connector 19">
              <a:extLst>
                <a:ext uri="{FF2B5EF4-FFF2-40B4-BE49-F238E27FC236}">
                  <a16:creationId xmlns:a16="http://schemas.microsoft.com/office/drawing/2014/main" id="{86C78B91-6543-30A5-B86A-ECB14E3675FB}"/>
                </a:ext>
              </a:extLst>
            </p:cNvPr>
            <p:cNvCxnSpPr>
              <a:cxnSpLocks/>
              <a:stCxn id="118" idx="6"/>
              <a:endCxn id="129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2" name="Straight Connector 21">
              <a:extLst>
                <a:ext uri="{FF2B5EF4-FFF2-40B4-BE49-F238E27FC236}">
                  <a16:creationId xmlns:a16="http://schemas.microsoft.com/office/drawing/2014/main" id="{C89FD8E1-8D61-E537-D696-AED5279A96C8}"/>
                </a:ext>
              </a:extLst>
            </p:cNvPr>
            <p:cNvCxnSpPr>
              <a:cxnSpLocks/>
              <a:stCxn id="118" idx="6"/>
              <a:endCxn id="130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22">
              <a:extLst>
                <a:ext uri="{FF2B5EF4-FFF2-40B4-BE49-F238E27FC236}">
                  <a16:creationId xmlns:a16="http://schemas.microsoft.com/office/drawing/2014/main" id="{1E377ECF-4FF8-55D5-4ADC-4E9C4943BF84}"/>
                </a:ext>
              </a:extLst>
            </p:cNvPr>
            <p:cNvCxnSpPr>
              <a:cxnSpLocks/>
              <a:stCxn id="119" idx="6"/>
              <a:endCxn id="128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23">
              <a:extLst>
                <a:ext uri="{FF2B5EF4-FFF2-40B4-BE49-F238E27FC236}">
                  <a16:creationId xmlns:a16="http://schemas.microsoft.com/office/drawing/2014/main" id="{54DE0224-7E43-BB91-742F-F1AB1F8CB206}"/>
                </a:ext>
              </a:extLst>
            </p:cNvPr>
            <p:cNvCxnSpPr>
              <a:cxnSpLocks/>
              <a:stCxn id="119" idx="6"/>
              <a:endCxn id="129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24">
              <a:extLst>
                <a:ext uri="{FF2B5EF4-FFF2-40B4-BE49-F238E27FC236}">
                  <a16:creationId xmlns:a16="http://schemas.microsoft.com/office/drawing/2014/main" id="{7CD3E98E-9C62-65C3-D9B2-CDE76B4EFA15}"/>
                </a:ext>
              </a:extLst>
            </p:cNvPr>
            <p:cNvCxnSpPr>
              <a:cxnSpLocks/>
              <a:stCxn id="119" idx="6"/>
              <a:endCxn id="130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16" name="Oval 25">
              <a:extLst>
                <a:ext uri="{FF2B5EF4-FFF2-40B4-BE49-F238E27FC236}">
                  <a16:creationId xmlns:a16="http://schemas.microsoft.com/office/drawing/2014/main" id="{FBB1A9FB-07F1-1C3F-71E5-CC422DBB4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7" name="Oval 26">
              <a:extLst>
                <a:ext uri="{FF2B5EF4-FFF2-40B4-BE49-F238E27FC236}">
                  <a16:creationId xmlns:a16="http://schemas.microsoft.com/office/drawing/2014/main" id="{77C938C4-1E0E-6834-6032-D2BDC78D19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8" name="Oval 27">
              <a:extLst>
                <a:ext uri="{FF2B5EF4-FFF2-40B4-BE49-F238E27FC236}">
                  <a16:creationId xmlns:a16="http://schemas.microsoft.com/office/drawing/2014/main" id="{E2FE3C4B-6E97-6D5C-BA14-6A8142095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19" name="Oval 28">
              <a:extLst>
                <a:ext uri="{FF2B5EF4-FFF2-40B4-BE49-F238E27FC236}">
                  <a16:creationId xmlns:a16="http://schemas.microsoft.com/office/drawing/2014/main" id="{6959B5F6-AA7B-44EF-D844-82D391A62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20" name="Straight Connector 29">
              <a:extLst>
                <a:ext uri="{FF2B5EF4-FFF2-40B4-BE49-F238E27FC236}">
                  <a16:creationId xmlns:a16="http://schemas.microsoft.com/office/drawing/2014/main" id="{FAEEECF5-1F71-E1E4-F343-983391360DD1}"/>
                </a:ext>
              </a:extLst>
            </p:cNvPr>
            <p:cNvCxnSpPr>
              <a:cxnSpLocks/>
              <a:stCxn id="128" idx="6"/>
              <a:endCxn id="126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30">
              <a:extLst>
                <a:ext uri="{FF2B5EF4-FFF2-40B4-BE49-F238E27FC236}">
                  <a16:creationId xmlns:a16="http://schemas.microsoft.com/office/drawing/2014/main" id="{9DE1B51F-E49F-4AD8-C66A-47C3176F64F0}"/>
                </a:ext>
              </a:extLst>
            </p:cNvPr>
            <p:cNvCxnSpPr>
              <a:cxnSpLocks/>
              <a:stCxn id="128" idx="6"/>
              <a:endCxn id="127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31">
              <a:extLst>
                <a:ext uri="{FF2B5EF4-FFF2-40B4-BE49-F238E27FC236}">
                  <a16:creationId xmlns:a16="http://schemas.microsoft.com/office/drawing/2014/main" id="{564302F4-047E-4056-CAFA-4DB43E8D11F6}"/>
                </a:ext>
              </a:extLst>
            </p:cNvPr>
            <p:cNvCxnSpPr>
              <a:cxnSpLocks/>
              <a:stCxn id="129" idx="6"/>
              <a:endCxn id="126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32">
              <a:extLst>
                <a:ext uri="{FF2B5EF4-FFF2-40B4-BE49-F238E27FC236}">
                  <a16:creationId xmlns:a16="http://schemas.microsoft.com/office/drawing/2014/main" id="{FED69C39-E752-0EB1-052F-5E3D9A0EB03D}"/>
                </a:ext>
              </a:extLst>
            </p:cNvPr>
            <p:cNvCxnSpPr>
              <a:cxnSpLocks/>
              <a:stCxn id="129" idx="6"/>
              <a:endCxn id="127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4" name="Straight Connector 33">
              <a:extLst>
                <a:ext uri="{FF2B5EF4-FFF2-40B4-BE49-F238E27FC236}">
                  <a16:creationId xmlns:a16="http://schemas.microsoft.com/office/drawing/2014/main" id="{245D39E4-1261-38C3-8EBC-A6286C1F46FB}"/>
                </a:ext>
              </a:extLst>
            </p:cNvPr>
            <p:cNvCxnSpPr>
              <a:cxnSpLocks/>
              <a:stCxn id="130" idx="6"/>
              <a:endCxn id="126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5" name="Straight Connector 34">
              <a:extLst>
                <a:ext uri="{FF2B5EF4-FFF2-40B4-BE49-F238E27FC236}">
                  <a16:creationId xmlns:a16="http://schemas.microsoft.com/office/drawing/2014/main" id="{FA746B85-A44B-CFB9-0B2C-C998AD2E0027}"/>
                </a:ext>
              </a:extLst>
            </p:cNvPr>
            <p:cNvCxnSpPr>
              <a:cxnSpLocks/>
              <a:stCxn id="130" idx="6"/>
              <a:endCxn id="127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26" name="Oval 35">
              <a:extLst>
                <a:ext uri="{FF2B5EF4-FFF2-40B4-BE49-F238E27FC236}">
                  <a16:creationId xmlns:a16="http://schemas.microsoft.com/office/drawing/2014/main" id="{95428143-B672-B526-E7F7-A4F31D49D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7" name="Oval 36">
              <a:extLst>
                <a:ext uri="{FF2B5EF4-FFF2-40B4-BE49-F238E27FC236}">
                  <a16:creationId xmlns:a16="http://schemas.microsoft.com/office/drawing/2014/main" id="{A7C6C8AC-B2E4-777F-3AEB-688864091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28" name="Oval 37">
              <a:extLst>
                <a:ext uri="{FF2B5EF4-FFF2-40B4-BE49-F238E27FC236}">
                  <a16:creationId xmlns:a16="http://schemas.microsoft.com/office/drawing/2014/main" id="{1584670E-D433-53C6-A9F3-9212C81CC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29" name="Oval 38">
              <a:extLst>
                <a:ext uri="{FF2B5EF4-FFF2-40B4-BE49-F238E27FC236}">
                  <a16:creationId xmlns:a16="http://schemas.microsoft.com/office/drawing/2014/main" id="{142A2473-10D7-2F7B-CA1B-61E788CC5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0" name="Oval 39">
              <a:extLst>
                <a:ext uri="{FF2B5EF4-FFF2-40B4-BE49-F238E27FC236}">
                  <a16:creationId xmlns:a16="http://schemas.microsoft.com/office/drawing/2014/main" id="{B5BEFD59-3CD0-A3B4-BFCA-3257DA4BD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1" name="Oval 40">
              <a:extLst>
                <a:ext uri="{FF2B5EF4-FFF2-40B4-BE49-F238E27FC236}">
                  <a16:creationId xmlns:a16="http://schemas.microsoft.com/office/drawing/2014/main" id="{0D54EC06-6827-ED54-9711-CB3AEBF214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32" name="Straight Connector 41">
              <a:extLst>
                <a:ext uri="{FF2B5EF4-FFF2-40B4-BE49-F238E27FC236}">
                  <a16:creationId xmlns:a16="http://schemas.microsoft.com/office/drawing/2014/main" id="{19EE0454-2D06-FD52-83D5-42313DEA70A5}"/>
                </a:ext>
              </a:extLst>
            </p:cNvPr>
            <p:cNvCxnSpPr>
              <a:cxnSpLocks/>
              <a:stCxn id="128" idx="6"/>
              <a:endCxn id="131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42">
              <a:extLst>
                <a:ext uri="{FF2B5EF4-FFF2-40B4-BE49-F238E27FC236}">
                  <a16:creationId xmlns:a16="http://schemas.microsoft.com/office/drawing/2014/main" id="{8C149126-27F7-945D-5E69-CE25A0C3A2E2}"/>
                </a:ext>
              </a:extLst>
            </p:cNvPr>
            <p:cNvCxnSpPr>
              <a:cxnSpLocks/>
              <a:stCxn id="129" idx="6"/>
              <a:endCxn id="131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4" name="Straight Connector 43">
              <a:extLst>
                <a:ext uri="{FF2B5EF4-FFF2-40B4-BE49-F238E27FC236}">
                  <a16:creationId xmlns:a16="http://schemas.microsoft.com/office/drawing/2014/main" id="{EC438611-89F1-E8E3-DAB5-676DDF8603C8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5" name="Oval 44">
              <a:extLst>
                <a:ext uri="{FF2B5EF4-FFF2-40B4-BE49-F238E27FC236}">
                  <a16:creationId xmlns:a16="http://schemas.microsoft.com/office/drawing/2014/main" id="{ADD490F6-E39F-ED59-5E21-614895F42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6" name="Oval 45">
              <a:extLst>
                <a:ext uri="{FF2B5EF4-FFF2-40B4-BE49-F238E27FC236}">
                  <a16:creationId xmlns:a16="http://schemas.microsoft.com/office/drawing/2014/main" id="{DB672FB3-6007-5817-494D-C4369D0E2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37" name="Straight Connector 46">
              <a:extLst>
                <a:ext uri="{FF2B5EF4-FFF2-40B4-BE49-F238E27FC236}">
                  <a16:creationId xmlns:a16="http://schemas.microsoft.com/office/drawing/2014/main" id="{09DFF935-A8CD-55A0-6202-11049B4F28E5}"/>
                </a:ext>
              </a:extLst>
            </p:cNvPr>
            <p:cNvCxnSpPr>
              <a:cxnSpLocks/>
              <a:stCxn id="126" idx="6"/>
              <a:endCxn id="135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8" name="Straight Connector 47">
              <a:extLst>
                <a:ext uri="{FF2B5EF4-FFF2-40B4-BE49-F238E27FC236}">
                  <a16:creationId xmlns:a16="http://schemas.microsoft.com/office/drawing/2014/main" id="{A6A42A55-9147-678B-BDDB-AB7CF65710F4}"/>
                </a:ext>
              </a:extLst>
            </p:cNvPr>
            <p:cNvCxnSpPr>
              <a:cxnSpLocks/>
              <a:stCxn id="131" idx="6"/>
              <a:endCxn id="135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9" name="Straight Connector 48">
              <a:extLst>
                <a:ext uri="{FF2B5EF4-FFF2-40B4-BE49-F238E27FC236}">
                  <a16:creationId xmlns:a16="http://schemas.microsoft.com/office/drawing/2014/main" id="{844D40C3-367C-ED35-73CD-8CA4E231E807}"/>
                </a:ext>
              </a:extLst>
            </p:cNvPr>
            <p:cNvCxnSpPr>
              <a:cxnSpLocks/>
              <a:stCxn id="127" idx="6"/>
              <a:endCxn id="135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0" name="Straight Connector 49">
              <a:extLst>
                <a:ext uri="{FF2B5EF4-FFF2-40B4-BE49-F238E27FC236}">
                  <a16:creationId xmlns:a16="http://schemas.microsoft.com/office/drawing/2014/main" id="{1DCE348C-C687-A2CA-10C3-AAAA266A1F36}"/>
                </a:ext>
              </a:extLst>
            </p:cNvPr>
            <p:cNvCxnSpPr>
              <a:cxnSpLocks/>
              <a:stCxn id="126" idx="6"/>
              <a:endCxn id="136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1" name="Straight Connector 50">
              <a:extLst>
                <a:ext uri="{FF2B5EF4-FFF2-40B4-BE49-F238E27FC236}">
                  <a16:creationId xmlns:a16="http://schemas.microsoft.com/office/drawing/2014/main" id="{4DF223AF-106C-0DBF-BAD8-6CB569546781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51">
              <a:extLst>
                <a:ext uri="{FF2B5EF4-FFF2-40B4-BE49-F238E27FC236}">
                  <a16:creationId xmlns:a16="http://schemas.microsoft.com/office/drawing/2014/main" id="{0BA26707-8DA2-94CA-5948-2619758B086A}"/>
                </a:ext>
              </a:extLst>
            </p:cNvPr>
            <p:cNvCxnSpPr>
              <a:cxnSpLocks/>
              <a:stCxn id="127" idx="6"/>
              <a:endCxn id="136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8577C49F-48FF-FC79-AB78-2595ABF26507}"/>
              </a:ext>
            </a:extLst>
          </p:cNvPr>
          <p:cNvSpPr txBox="1"/>
          <p:nvPr/>
        </p:nvSpPr>
        <p:spPr>
          <a:xfrm>
            <a:off x="3534344" y="4136558"/>
            <a:ext cx="196755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Detection Network</a:t>
            </a:r>
          </a:p>
        </p:txBody>
      </p:sp>
      <p:sp>
        <p:nvSpPr>
          <p:cNvPr id="145" name="화살표: 오른쪽 144">
            <a:extLst>
              <a:ext uri="{FF2B5EF4-FFF2-40B4-BE49-F238E27FC236}">
                <a16:creationId xmlns:a16="http://schemas.microsoft.com/office/drawing/2014/main" id="{B8D6F10D-5A8C-BD9D-F80B-E2E98D191C15}"/>
              </a:ext>
            </a:extLst>
          </p:cNvPr>
          <p:cNvSpPr/>
          <p:nvPr/>
        </p:nvSpPr>
        <p:spPr>
          <a:xfrm>
            <a:off x="5763602" y="4727365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6" name="화살표: 오른쪽 145">
            <a:extLst>
              <a:ext uri="{FF2B5EF4-FFF2-40B4-BE49-F238E27FC236}">
                <a16:creationId xmlns:a16="http://schemas.microsoft.com/office/drawing/2014/main" id="{4968757A-2148-590F-C0C8-A7F670AD040C}"/>
              </a:ext>
            </a:extLst>
          </p:cNvPr>
          <p:cNvSpPr/>
          <p:nvPr/>
        </p:nvSpPr>
        <p:spPr>
          <a:xfrm rot="10800000">
            <a:off x="5748654" y="5257892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7095958-06B2-0D7C-1DE4-AC84139D1581}"/>
              </a:ext>
            </a:extLst>
          </p:cNvPr>
          <p:cNvSpPr txBox="1"/>
          <p:nvPr/>
        </p:nvSpPr>
        <p:spPr>
          <a:xfrm>
            <a:off x="6703053" y="4118743"/>
            <a:ext cx="1580254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Patch Module</a:t>
            </a: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5B88C508-1A15-50BE-AA6B-AE03861DDBCB}"/>
              </a:ext>
            </a:extLst>
          </p:cNvPr>
          <p:cNvSpPr/>
          <p:nvPr/>
        </p:nvSpPr>
        <p:spPr>
          <a:xfrm rot="10800000">
            <a:off x="2811381" y="516769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B482C5B-D30F-47BC-DCC9-0686095470E8}"/>
              </a:ext>
            </a:extLst>
          </p:cNvPr>
          <p:cNvSpPr txBox="1"/>
          <p:nvPr/>
        </p:nvSpPr>
        <p:spPr>
          <a:xfrm>
            <a:off x="749125" y="5211850"/>
            <a:ext cx="192225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Results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793FAF-F95B-792C-B0BA-1C48F899B826}"/>
              </a:ext>
            </a:extLst>
          </p:cNvPr>
          <p:cNvSpPr txBox="1"/>
          <p:nvPr/>
        </p:nvSpPr>
        <p:spPr>
          <a:xfrm>
            <a:off x="5746667" y="5324700"/>
            <a:ext cx="60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4E6997-91A1-4D9F-8184-176F2815AB66}"/>
              </a:ext>
            </a:extLst>
          </p:cNvPr>
          <p:cNvSpPr txBox="1"/>
          <p:nvPr/>
        </p:nvSpPr>
        <p:spPr>
          <a:xfrm>
            <a:off x="2759323" y="5238909"/>
            <a:ext cx="60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83C5C59-943F-F89C-C9C2-70D32FA05DB5}"/>
              </a:ext>
            </a:extLst>
          </p:cNvPr>
          <p:cNvSpPr txBox="1"/>
          <p:nvPr/>
        </p:nvSpPr>
        <p:spPr>
          <a:xfrm>
            <a:off x="5519509" y="3528787"/>
            <a:ext cx="10006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6B89756-48A7-2C84-497A-63E7731EC66F}"/>
              </a:ext>
            </a:extLst>
          </p:cNvPr>
          <p:cNvSpPr txBox="1"/>
          <p:nvPr/>
        </p:nvSpPr>
        <p:spPr>
          <a:xfrm>
            <a:off x="5083776" y="5969293"/>
            <a:ext cx="135965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cs typeface="Times New Roman" panose="02020603050405020304" pitchFamily="18" charset="0"/>
              </a:rPr>
              <a:t> patched canvas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9AEAA75-C550-A7B0-FC2C-D8DCEC0585B1}"/>
              </a:ext>
            </a:extLst>
          </p:cNvPr>
          <p:cNvSpPr txBox="1"/>
          <p:nvPr/>
        </p:nvSpPr>
        <p:spPr>
          <a:xfrm>
            <a:off x="3083785" y="3305156"/>
            <a:ext cx="135965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Merged Image</a:t>
            </a:r>
          </a:p>
        </p:txBody>
      </p:sp>
    </p:spTree>
    <p:extLst>
      <p:ext uri="{BB962C8B-B14F-4D97-AF65-F5344CB8AC3E}">
        <p14:creationId xmlns:p14="http://schemas.microsoft.com/office/powerpoint/2010/main" val="84092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altLang="ko-KR" sz="2400" dirty="0"/>
              <a:t>Timely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Resize input</a:t>
            </a:r>
            <a:r>
              <a:rPr lang="ko-KR" altLang="en-US" sz="2000" dirty="0"/>
              <a:t> </a:t>
            </a:r>
            <a:r>
              <a:rPr lang="en-US" altLang="ko-KR" sz="2000" dirty="0"/>
              <a:t>images</a:t>
            </a:r>
            <a:r>
              <a:rPr lang="ko-KR" altLang="en-US" sz="2000" dirty="0"/>
              <a:t> </a:t>
            </a:r>
            <a:r>
              <a:rPr lang="en-US" altLang="ko-KR" sz="2000" dirty="0"/>
              <a:t>of DNN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A835D-70A0-003C-AEE2-EBF4A4B4A5ED}"/>
              </a:ext>
            </a:extLst>
          </p:cNvPr>
          <p:cNvSpPr/>
          <p:nvPr/>
        </p:nvSpPr>
        <p:spPr>
          <a:xfrm>
            <a:off x="2609123" y="2327588"/>
            <a:ext cx="4009908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CD5B8E-70C6-DA90-7923-3A9F7A54C00D}"/>
              </a:ext>
            </a:extLst>
          </p:cNvPr>
          <p:cNvSpPr/>
          <p:nvPr/>
        </p:nvSpPr>
        <p:spPr>
          <a:xfrm>
            <a:off x="4703997" y="3950891"/>
            <a:ext cx="4169709" cy="1486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DB08B6-AFE6-A0BA-725C-44550A935A14}"/>
              </a:ext>
            </a:extLst>
          </p:cNvPr>
          <p:cNvSpPr/>
          <p:nvPr/>
        </p:nvSpPr>
        <p:spPr>
          <a:xfrm>
            <a:off x="346329" y="3940694"/>
            <a:ext cx="4169709" cy="1486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7612EB-5282-744A-5F19-CDF4ACFF0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50"/>
          <a:stretch/>
        </p:blipFill>
        <p:spPr>
          <a:xfrm>
            <a:off x="422224" y="4149265"/>
            <a:ext cx="3996239" cy="1082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BDB1-3B0D-1402-37F7-CD54A95EB67E}"/>
              </a:ext>
            </a:extLst>
          </p:cNvPr>
          <p:cNvSpPr txBox="1"/>
          <p:nvPr/>
        </p:nvSpPr>
        <p:spPr>
          <a:xfrm>
            <a:off x="1103894" y="3725816"/>
            <a:ext cx="2435562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b="1" dirty="0">
                <a:cs typeface="Times New Roman" panose="02020603050405020304" pitchFamily="18" charset="0"/>
              </a:rPr>
              <a:t> Localization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A25953-7D13-CD1E-DE9F-828BFEC725B9}"/>
              </a:ext>
            </a:extLst>
          </p:cNvPr>
          <p:cNvGrpSpPr/>
          <p:nvPr/>
        </p:nvGrpSpPr>
        <p:grpSpPr>
          <a:xfrm>
            <a:off x="4983401" y="4459670"/>
            <a:ext cx="761825" cy="679594"/>
            <a:chOff x="4562390" y="4084918"/>
            <a:chExt cx="761825" cy="6795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55363F-B6A3-590B-769A-E5A1FA0C33BB}"/>
                </a:ext>
              </a:extLst>
            </p:cNvPr>
            <p:cNvGrpSpPr/>
            <p:nvPr/>
          </p:nvGrpSpPr>
          <p:grpSpPr>
            <a:xfrm>
              <a:off x="4562390" y="4084953"/>
              <a:ext cx="417091" cy="352715"/>
              <a:chOff x="6221644" y="3353197"/>
              <a:chExt cx="1178414" cy="99185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042A25-5741-C9FA-7C82-01DEA5395401}"/>
                  </a:ext>
                </a:extLst>
              </p:cNvPr>
              <p:cNvSpPr/>
              <p:nvPr/>
            </p:nvSpPr>
            <p:spPr>
              <a:xfrm>
                <a:off x="6222763" y="3356993"/>
                <a:ext cx="1177295" cy="98806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E06A604-4799-8A6B-4C5F-C48A7761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38C6DBC-964E-FC54-AB71-0F07D1EAE8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E1BBF6A-D767-E1BD-11EA-664B801D4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D6D795-2425-DDCB-B0E3-C9AC512EBD5C}"/>
                </a:ext>
              </a:extLst>
            </p:cNvPr>
            <p:cNvGrpSpPr/>
            <p:nvPr/>
          </p:nvGrpSpPr>
          <p:grpSpPr>
            <a:xfrm>
              <a:off x="4951010" y="4084918"/>
              <a:ext cx="373205" cy="331575"/>
              <a:chOff x="6221644" y="3353197"/>
              <a:chExt cx="1065520" cy="94186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F5D4BC-816A-E0BD-2E8D-B170EE311E25}"/>
                  </a:ext>
                </a:extLst>
              </p:cNvPr>
              <p:cNvSpPr/>
              <p:nvPr/>
            </p:nvSpPr>
            <p:spPr>
              <a:xfrm>
                <a:off x="6222765" y="3356997"/>
                <a:ext cx="1056249" cy="9380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647858C-1FB4-AF5D-5263-BCF9557C3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2597E78-5195-A777-BAEC-DB77D2A4C9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A9EF9E7-BA45-E57E-BF30-DBCA8E171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0D3E086-D396-9269-0706-35D86C0AC9E8}"/>
                </a:ext>
              </a:extLst>
            </p:cNvPr>
            <p:cNvGrpSpPr/>
            <p:nvPr/>
          </p:nvGrpSpPr>
          <p:grpSpPr>
            <a:xfrm>
              <a:off x="4939524" y="4411896"/>
              <a:ext cx="381838" cy="352616"/>
              <a:chOff x="6166392" y="3353197"/>
              <a:chExt cx="1120772" cy="9418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B2A5E7E-B3DC-172A-BA5E-EBDEB64A707D}"/>
                  </a:ext>
                </a:extLst>
              </p:cNvPr>
              <p:cNvSpPr/>
              <p:nvPr/>
            </p:nvSpPr>
            <p:spPr>
              <a:xfrm>
                <a:off x="6166392" y="3356998"/>
                <a:ext cx="1112621" cy="9380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EB5C622-457D-B205-2F6A-70314C330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09CBA81-BFE4-A960-0A20-C2E5FEF56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07F164-4F6F-72DF-2F61-CF4BC932B8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B1D461-7061-E8EF-4E14-6AC62EC1349D}"/>
                </a:ext>
              </a:extLst>
            </p:cNvPr>
            <p:cNvGrpSpPr/>
            <p:nvPr/>
          </p:nvGrpSpPr>
          <p:grpSpPr>
            <a:xfrm>
              <a:off x="4562390" y="4411896"/>
              <a:ext cx="443906" cy="352616"/>
              <a:chOff x="6221644" y="3289373"/>
              <a:chExt cx="1227785" cy="100568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4E72A5F-01BE-8BAB-8A60-45F684B9C674}"/>
                  </a:ext>
                </a:extLst>
              </p:cNvPr>
              <p:cNvSpPr/>
              <p:nvPr/>
            </p:nvSpPr>
            <p:spPr>
              <a:xfrm>
                <a:off x="6222764" y="3289373"/>
                <a:ext cx="1226665" cy="10056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E6912D8-223F-0647-D8D1-26803549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EB7B3D4-E1FF-3014-CB0A-C3C760668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ED4D15B-E12F-983B-01C8-A82E0ABFD7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8625757-766C-ECB4-0EED-6E1C50E054FB}"/>
              </a:ext>
            </a:extLst>
          </p:cNvPr>
          <p:cNvCxnSpPr>
            <a:cxnSpLocks/>
          </p:cNvCxnSpPr>
          <p:nvPr/>
        </p:nvCxnSpPr>
        <p:spPr>
          <a:xfrm>
            <a:off x="4554824" y="4832716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B5776ED-945F-06A4-3A48-F7A12A5DA6EC}"/>
              </a:ext>
            </a:extLst>
          </p:cNvPr>
          <p:cNvGrpSpPr/>
          <p:nvPr/>
        </p:nvGrpSpPr>
        <p:grpSpPr>
          <a:xfrm>
            <a:off x="6452319" y="4599228"/>
            <a:ext cx="877804" cy="560944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35" name="Straight Connector 12">
              <a:extLst>
                <a:ext uri="{FF2B5EF4-FFF2-40B4-BE49-F238E27FC236}">
                  <a16:creationId xmlns:a16="http://schemas.microsoft.com/office/drawing/2014/main" id="{DB0BB3BF-DF6B-E550-228C-57B512B1907E}"/>
                </a:ext>
              </a:extLst>
            </p:cNvPr>
            <p:cNvCxnSpPr>
              <a:cxnSpLocks/>
              <a:stCxn id="47" idx="6"/>
              <a:endCxn id="5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13">
              <a:extLst>
                <a:ext uri="{FF2B5EF4-FFF2-40B4-BE49-F238E27FC236}">
                  <a16:creationId xmlns:a16="http://schemas.microsoft.com/office/drawing/2014/main" id="{1D576BC9-3124-0105-5039-DEC44D7E7F27}"/>
                </a:ext>
              </a:extLst>
            </p:cNvPr>
            <p:cNvCxnSpPr>
              <a:cxnSpLocks/>
              <a:stCxn id="47" idx="6"/>
              <a:endCxn id="6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14">
              <a:extLst>
                <a:ext uri="{FF2B5EF4-FFF2-40B4-BE49-F238E27FC236}">
                  <a16:creationId xmlns:a16="http://schemas.microsoft.com/office/drawing/2014/main" id="{EAE82B11-771E-5FE6-2779-A3C82BB10DB9}"/>
                </a:ext>
              </a:extLst>
            </p:cNvPr>
            <p:cNvCxnSpPr>
              <a:cxnSpLocks/>
              <a:stCxn id="47" idx="6"/>
              <a:endCxn id="6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15">
              <a:extLst>
                <a:ext uri="{FF2B5EF4-FFF2-40B4-BE49-F238E27FC236}">
                  <a16:creationId xmlns:a16="http://schemas.microsoft.com/office/drawing/2014/main" id="{149E39B6-35EC-5F0C-5A44-B90A3E1B91D7}"/>
                </a:ext>
              </a:extLst>
            </p:cNvPr>
            <p:cNvCxnSpPr>
              <a:cxnSpLocks/>
              <a:stCxn id="48" idx="6"/>
              <a:endCxn id="5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EC473916-B061-C86F-3AB9-804FC5E7557E}"/>
                </a:ext>
              </a:extLst>
            </p:cNvPr>
            <p:cNvCxnSpPr>
              <a:cxnSpLocks/>
              <a:stCxn id="48" idx="6"/>
              <a:endCxn id="6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17">
              <a:extLst>
                <a:ext uri="{FF2B5EF4-FFF2-40B4-BE49-F238E27FC236}">
                  <a16:creationId xmlns:a16="http://schemas.microsoft.com/office/drawing/2014/main" id="{A9B31C73-E582-634C-D9B6-375679A552EE}"/>
                </a:ext>
              </a:extLst>
            </p:cNvPr>
            <p:cNvCxnSpPr>
              <a:cxnSpLocks/>
              <a:stCxn id="48" idx="6"/>
              <a:endCxn id="6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18">
              <a:extLst>
                <a:ext uri="{FF2B5EF4-FFF2-40B4-BE49-F238E27FC236}">
                  <a16:creationId xmlns:a16="http://schemas.microsoft.com/office/drawing/2014/main" id="{6263F0DF-AC99-48EF-5D40-531347B773AD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19">
              <a:extLst>
                <a:ext uri="{FF2B5EF4-FFF2-40B4-BE49-F238E27FC236}">
                  <a16:creationId xmlns:a16="http://schemas.microsoft.com/office/drawing/2014/main" id="{C8B13DB3-0DA1-7C95-B259-2F117AF8AD2C}"/>
                </a:ext>
              </a:extLst>
            </p:cNvPr>
            <p:cNvCxnSpPr>
              <a:cxnSpLocks/>
              <a:stCxn id="49" idx="6"/>
              <a:endCxn id="6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9D66271B-05B4-1777-697C-C2825083AA5C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22">
              <a:extLst>
                <a:ext uri="{FF2B5EF4-FFF2-40B4-BE49-F238E27FC236}">
                  <a16:creationId xmlns:a16="http://schemas.microsoft.com/office/drawing/2014/main" id="{4AEF4CCC-30D7-5FCA-B6C2-F628EBB01D63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23">
              <a:extLst>
                <a:ext uri="{FF2B5EF4-FFF2-40B4-BE49-F238E27FC236}">
                  <a16:creationId xmlns:a16="http://schemas.microsoft.com/office/drawing/2014/main" id="{4DA7CEC1-BA02-1394-C0C0-3EE2CBF9C31A}"/>
                </a:ext>
              </a:extLst>
            </p:cNvPr>
            <p:cNvCxnSpPr>
              <a:cxnSpLocks/>
              <a:stCxn id="50" idx="6"/>
              <a:endCxn id="6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24">
              <a:extLst>
                <a:ext uri="{FF2B5EF4-FFF2-40B4-BE49-F238E27FC236}">
                  <a16:creationId xmlns:a16="http://schemas.microsoft.com/office/drawing/2014/main" id="{7F87F3BF-4CA4-1A44-B275-97AB48577ED9}"/>
                </a:ext>
              </a:extLst>
            </p:cNvPr>
            <p:cNvCxnSpPr>
              <a:cxnSpLocks/>
              <a:stCxn id="50" idx="6"/>
              <a:endCxn id="6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7" name="Oval 25">
              <a:extLst>
                <a:ext uri="{FF2B5EF4-FFF2-40B4-BE49-F238E27FC236}">
                  <a16:creationId xmlns:a16="http://schemas.microsoft.com/office/drawing/2014/main" id="{A3C4C33F-0B7B-FB23-3E7A-06C341D65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8" name="Oval 26">
              <a:extLst>
                <a:ext uri="{FF2B5EF4-FFF2-40B4-BE49-F238E27FC236}">
                  <a16:creationId xmlns:a16="http://schemas.microsoft.com/office/drawing/2014/main" id="{E1ABF851-7126-3993-A0DB-E1D75FCA3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9" name="Oval 27">
              <a:extLst>
                <a:ext uri="{FF2B5EF4-FFF2-40B4-BE49-F238E27FC236}">
                  <a16:creationId xmlns:a16="http://schemas.microsoft.com/office/drawing/2014/main" id="{A4A22220-D217-3B0A-495F-18C5ED50E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0" name="Oval 28">
              <a:extLst>
                <a:ext uri="{FF2B5EF4-FFF2-40B4-BE49-F238E27FC236}">
                  <a16:creationId xmlns:a16="http://schemas.microsoft.com/office/drawing/2014/main" id="{C3C7E37B-416E-3A8F-D1E4-743E82E21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51" name="Straight Connector 29">
              <a:extLst>
                <a:ext uri="{FF2B5EF4-FFF2-40B4-BE49-F238E27FC236}">
                  <a16:creationId xmlns:a16="http://schemas.microsoft.com/office/drawing/2014/main" id="{C65B0975-04B6-EBFA-A13D-EC40622CCF87}"/>
                </a:ext>
              </a:extLst>
            </p:cNvPr>
            <p:cNvCxnSpPr>
              <a:cxnSpLocks/>
              <a:stCxn id="59" idx="6"/>
              <a:endCxn id="5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30">
              <a:extLst>
                <a:ext uri="{FF2B5EF4-FFF2-40B4-BE49-F238E27FC236}">
                  <a16:creationId xmlns:a16="http://schemas.microsoft.com/office/drawing/2014/main" id="{99F7EFD4-333A-586A-A76D-DE7D9D95B1AC}"/>
                </a:ext>
              </a:extLst>
            </p:cNvPr>
            <p:cNvCxnSpPr>
              <a:cxnSpLocks/>
              <a:stCxn id="59" idx="6"/>
              <a:endCxn id="5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31">
              <a:extLst>
                <a:ext uri="{FF2B5EF4-FFF2-40B4-BE49-F238E27FC236}">
                  <a16:creationId xmlns:a16="http://schemas.microsoft.com/office/drawing/2014/main" id="{4A3A2929-A28D-48BF-2106-3C39D3A16EB4}"/>
                </a:ext>
              </a:extLst>
            </p:cNvPr>
            <p:cNvCxnSpPr>
              <a:cxnSpLocks/>
              <a:stCxn id="60" idx="6"/>
              <a:endCxn id="5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32">
              <a:extLst>
                <a:ext uri="{FF2B5EF4-FFF2-40B4-BE49-F238E27FC236}">
                  <a16:creationId xmlns:a16="http://schemas.microsoft.com/office/drawing/2014/main" id="{C85AEC6D-AB7E-45F6-4E4A-E13EC4DD4996}"/>
                </a:ext>
              </a:extLst>
            </p:cNvPr>
            <p:cNvCxnSpPr>
              <a:cxnSpLocks/>
              <a:stCxn id="60" idx="6"/>
              <a:endCxn id="5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33">
              <a:extLst>
                <a:ext uri="{FF2B5EF4-FFF2-40B4-BE49-F238E27FC236}">
                  <a16:creationId xmlns:a16="http://schemas.microsoft.com/office/drawing/2014/main" id="{8E88AE4A-3909-F174-D215-29609FFBD62B}"/>
                </a:ext>
              </a:extLst>
            </p:cNvPr>
            <p:cNvCxnSpPr>
              <a:cxnSpLocks/>
              <a:stCxn id="61" idx="6"/>
              <a:endCxn id="5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B836436-438D-72E8-671A-B0E460D57D00}"/>
                </a:ext>
              </a:extLst>
            </p:cNvPr>
            <p:cNvCxnSpPr>
              <a:cxnSpLocks/>
              <a:stCxn id="61" idx="6"/>
              <a:endCxn id="5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7" name="Oval 35">
              <a:extLst>
                <a:ext uri="{FF2B5EF4-FFF2-40B4-BE49-F238E27FC236}">
                  <a16:creationId xmlns:a16="http://schemas.microsoft.com/office/drawing/2014/main" id="{0ED45DB7-2B88-EA1E-86FE-5AA3C46A51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3AB134A7-FE91-2F31-2371-C1603D346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FB674380-2365-6648-B2C6-DA9245399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38">
              <a:extLst>
                <a:ext uri="{FF2B5EF4-FFF2-40B4-BE49-F238E27FC236}">
                  <a16:creationId xmlns:a16="http://schemas.microsoft.com/office/drawing/2014/main" id="{D555D17D-D23A-FCC9-ECB3-30DEC3C79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39">
              <a:extLst>
                <a:ext uri="{FF2B5EF4-FFF2-40B4-BE49-F238E27FC236}">
                  <a16:creationId xmlns:a16="http://schemas.microsoft.com/office/drawing/2014/main" id="{E57B1175-AFCE-FEF4-5BD9-595B95D8B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40">
              <a:extLst>
                <a:ext uri="{FF2B5EF4-FFF2-40B4-BE49-F238E27FC236}">
                  <a16:creationId xmlns:a16="http://schemas.microsoft.com/office/drawing/2014/main" id="{8C9F7197-6B2A-A536-9D32-4EA236C99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41">
              <a:extLst>
                <a:ext uri="{FF2B5EF4-FFF2-40B4-BE49-F238E27FC236}">
                  <a16:creationId xmlns:a16="http://schemas.microsoft.com/office/drawing/2014/main" id="{3841EF8A-7721-1B6E-8D95-22D57BC6B04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42">
              <a:extLst>
                <a:ext uri="{FF2B5EF4-FFF2-40B4-BE49-F238E27FC236}">
                  <a16:creationId xmlns:a16="http://schemas.microsoft.com/office/drawing/2014/main" id="{22ADE46A-7DC9-9270-69FD-D64D6727FE9C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43">
              <a:extLst>
                <a:ext uri="{FF2B5EF4-FFF2-40B4-BE49-F238E27FC236}">
                  <a16:creationId xmlns:a16="http://schemas.microsoft.com/office/drawing/2014/main" id="{5A94B424-2185-D207-F55E-6C54DEA4BEFC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6" name="Oval 44">
              <a:extLst>
                <a:ext uri="{FF2B5EF4-FFF2-40B4-BE49-F238E27FC236}">
                  <a16:creationId xmlns:a16="http://schemas.microsoft.com/office/drawing/2014/main" id="{4DBB264A-7705-B708-5BCF-FADD03C532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7" name="Oval 45">
              <a:extLst>
                <a:ext uri="{FF2B5EF4-FFF2-40B4-BE49-F238E27FC236}">
                  <a16:creationId xmlns:a16="http://schemas.microsoft.com/office/drawing/2014/main" id="{7EFC3E8E-952A-8778-3889-36A120D00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8" name="Straight Connector 46">
              <a:extLst>
                <a:ext uri="{FF2B5EF4-FFF2-40B4-BE49-F238E27FC236}">
                  <a16:creationId xmlns:a16="http://schemas.microsoft.com/office/drawing/2014/main" id="{50EB8722-D5C7-AE99-663F-6F25EE543F7F}"/>
                </a:ext>
              </a:extLst>
            </p:cNvPr>
            <p:cNvCxnSpPr>
              <a:cxnSpLocks/>
              <a:stCxn id="57" idx="6"/>
              <a:endCxn id="6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47">
              <a:extLst>
                <a:ext uri="{FF2B5EF4-FFF2-40B4-BE49-F238E27FC236}">
                  <a16:creationId xmlns:a16="http://schemas.microsoft.com/office/drawing/2014/main" id="{72F02FF5-DC51-64F4-4905-527583806E00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48">
              <a:extLst>
                <a:ext uri="{FF2B5EF4-FFF2-40B4-BE49-F238E27FC236}">
                  <a16:creationId xmlns:a16="http://schemas.microsoft.com/office/drawing/2014/main" id="{7F9608C1-86FF-3513-EDBA-1D7DDBA2E5FE}"/>
                </a:ext>
              </a:extLst>
            </p:cNvPr>
            <p:cNvCxnSpPr>
              <a:cxnSpLocks/>
              <a:stCxn id="58" idx="6"/>
              <a:endCxn id="6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49">
              <a:extLst>
                <a:ext uri="{FF2B5EF4-FFF2-40B4-BE49-F238E27FC236}">
                  <a16:creationId xmlns:a16="http://schemas.microsoft.com/office/drawing/2014/main" id="{269D6D53-DBEA-E999-D0DC-8CA513A8DF7F}"/>
                </a:ext>
              </a:extLst>
            </p:cNvPr>
            <p:cNvCxnSpPr>
              <a:cxnSpLocks/>
              <a:stCxn id="57" idx="6"/>
              <a:endCxn id="6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50">
              <a:extLst>
                <a:ext uri="{FF2B5EF4-FFF2-40B4-BE49-F238E27FC236}">
                  <a16:creationId xmlns:a16="http://schemas.microsoft.com/office/drawing/2014/main" id="{E22E0049-BDCF-DD7E-E237-A98BC28FA27B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51">
              <a:extLst>
                <a:ext uri="{FF2B5EF4-FFF2-40B4-BE49-F238E27FC236}">
                  <a16:creationId xmlns:a16="http://schemas.microsoft.com/office/drawing/2014/main" id="{47C09751-3E13-5999-8F0D-CB5F3AD40A4A}"/>
                </a:ext>
              </a:extLst>
            </p:cNvPr>
            <p:cNvCxnSpPr>
              <a:cxnSpLocks/>
              <a:stCxn id="58" idx="6"/>
              <a:endCxn id="6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55B3417-87D6-DD3E-A63F-EA21033CA123}"/>
              </a:ext>
            </a:extLst>
          </p:cNvPr>
          <p:cNvCxnSpPr>
            <a:cxnSpLocks/>
          </p:cNvCxnSpPr>
          <p:nvPr/>
        </p:nvCxnSpPr>
        <p:spPr>
          <a:xfrm>
            <a:off x="5972144" y="4867822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4CC518A-CEBD-8027-AEA8-53C657A3CB07}"/>
              </a:ext>
            </a:extLst>
          </p:cNvPr>
          <p:cNvCxnSpPr>
            <a:cxnSpLocks/>
          </p:cNvCxnSpPr>
          <p:nvPr/>
        </p:nvCxnSpPr>
        <p:spPr>
          <a:xfrm>
            <a:off x="7555591" y="4879700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8EFA96-565A-5480-118E-DF0A4A915C86}"/>
              </a:ext>
            </a:extLst>
          </p:cNvPr>
          <p:cNvSpPr txBox="1"/>
          <p:nvPr/>
        </p:nvSpPr>
        <p:spPr>
          <a:xfrm>
            <a:off x="7614056" y="4332507"/>
            <a:ext cx="149340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Results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479EBD-AE79-85A3-571E-B190637982E0}"/>
              </a:ext>
            </a:extLst>
          </p:cNvPr>
          <p:cNvSpPr txBox="1"/>
          <p:nvPr/>
        </p:nvSpPr>
        <p:spPr>
          <a:xfrm>
            <a:off x="5581843" y="3679842"/>
            <a:ext cx="2435562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Patching &amp; Detection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57416C-F158-7CE0-2CF5-F29B500730C1}"/>
              </a:ext>
            </a:extLst>
          </p:cNvPr>
          <p:cNvSpPr/>
          <p:nvPr/>
        </p:nvSpPr>
        <p:spPr>
          <a:xfrm>
            <a:off x="418489" y="4357836"/>
            <a:ext cx="1308157" cy="920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D4F4C5-BC59-0F0D-2FD1-E38BEDF5740C}"/>
              </a:ext>
            </a:extLst>
          </p:cNvPr>
          <p:cNvSpPr/>
          <p:nvPr/>
        </p:nvSpPr>
        <p:spPr>
          <a:xfrm>
            <a:off x="4905504" y="4332507"/>
            <a:ext cx="919785" cy="898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5A6911-3D78-73D2-BBDD-82537B66E865}"/>
              </a:ext>
            </a:extLst>
          </p:cNvPr>
          <p:cNvSpPr txBox="1"/>
          <p:nvPr/>
        </p:nvSpPr>
        <p:spPr>
          <a:xfrm>
            <a:off x="3479355" y="2098372"/>
            <a:ext cx="2269444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7188CF-A5FD-D6EC-5E36-C1889F22AE10}"/>
              </a:ext>
            </a:extLst>
          </p:cNvPr>
          <p:cNvSpPr txBox="1"/>
          <p:nvPr/>
        </p:nvSpPr>
        <p:spPr>
          <a:xfrm>
            <a:off x="2935780" y="2601918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9B1283-F5B3-2820-0772-036DB90DE060}"/>
              </a:ext>
            </a:extLst>
          </p:cNvPr>
          <p:cNvSpPr txBox="1"/>
          <p:nvPr/>
        </p:nvSpPr>
        <p:spPr>
          <a:xfrm>
            <a:off x="4584014" y="2615832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939B24-4A23-D266-B18B-9DBE172AD76C}"/>
              </a:ext>
            </a:extLst>
          </p:cNvPr>
          <p:cNvSpPr txBox="1"/>
          <p:nvPr/>
        </p:nvSpPr>
        <p:spPr>
          <a:xfrm>
            <a:off x="1981487" y="5971522"/>
            <a:ext cx="5632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Therefore, we apply a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Module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that dynamically decides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Merge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Patch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according to deadlines. </a:t>
            </a:r>
          </a:p>
        </p:txBody>
      </p:sp>
    </p:spTree>
    <p:extLst>
      <p:ext uri="{BB962C8B-B14F-4D97-AF65-F5344CB8AC3E}">
        <p14:creationId xmlns:p14="http://schemas.microsoft.com/office/powerpoint/2010/main" val="299108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2AE4B0F-A018-F290-B730-23A07308D47A}"/>
              </a:ext>
            </a:extLst>
          </p:cNvPr>
          <p:cNvSpPr/>
          <p:nvPr/>
        </p:nvSpPr>
        <p:spPr>
          <a:xfrm>
            <a:off x="5097355" y="3880308"/>
            <a:ext cx="3400870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80A5441-CE6A-9CFE-029D-225501B99610}"/>
              </a:ext>
            </a:extLst>
          </p:cNvPr>
          <p:cNvSpPr/>
          <p:nvPr/>
        </p:nvSpPr>
        <p:spPr>
          <a:xfrm>
            <a:off x="630612" y="3931464"/>
            <a:ext cx="3706061" cy="19269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 of Model Design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64B903-471D-8500-60FA-CA35D3558CFC}"/>
              </a:ext>
            </a:extLst>
          </p:cNvPr>
          <p:cNvSpPr txBox="1"/>
          <p:nvPr/>
        </p:nvSpPr>
        <p:spPr>
          <a:xfrm>
            <a:off x="983474" y="31319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630B2A-E3A8-8669-97B0-467E89E7A25B}"/>
              </a:ext>
            </a:extLst>
          </p:cNvPr>
          <p:cNvSpPr/>
          <p:nvPr/>
        </p:nvSpPr>
        <p:spPr>
          <a:xfrm>
            <a:off x="995296" y="2313520"/>
            <a:ext cx="1361913" cy="12419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BC339B6-18B5-3BDC-5BCB-B9E6CC5568EA}"/>
              </a:ext>
            </a:extLst>
          </p:cNvPr>
          <p:cNvGrpSpPr/>
          <p:nvPr/>
        </p:nvGrpSpPr>
        <p:grpSpPr>
          <a:xfrm>
            <a:off x="1776488" y="295996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BE25A253-F0B1-E70F-A5C9-2CCFFB77C7F2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>
              <a:extLst>
                <a:ext uri="{FF2B5EF4-FFF2-40B4-BE49-F238E27FC236}">
                  <a16:creationId xmlns:a16="http://schemas.microsoft.com/office/drawing/2014/main" id="{7E22738D-5FD9-5C6B-97BC-B26360AA4D5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2E31D5-81BF-C09C-B1FF-E53403196EB2}"/>
              </a:ext>
            </a:extLst>
          </p:cNvPr>
          <p:cNvGrpSpPr/>
          <p:nvPr/>
        </p:nvGrpSpPr>
        <p:grpSpPr>
          <a:xfrm>
            <a:off x="1776488" y="2565689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21B5428-40AA-362C-FC31-8672BC97104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다리꼴 69">
              <a:extLst>
                <a:ext uri="{FF2B5EF4-FFF2-40B4-BE49-F238E27FC236}">
                  <a16:creationId xmlns:a16="http://schemas.microsoft.com/office/drawing/2014/main" id="{2A4DD001-BD0F-0C88-FC21-73D4F3D1EBBF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DD1F943-2962-B015-9422-B870DBA9227E}"/>
              </a:ext>
            </a:extLst>
          </p:cNvPr>
          <p:cNvGrpSpPr/>
          <p:nvPr/>
        </p:nvGrpSpPr>
        <p:grpSpPr>
          <a:xfrm>
            <a:off x="1194203" y="294293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8018CA8C-073C-FF69-8822-BACA8385160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다리꼴 72">
              <a:extLst>
                <a:ext uri="{FF2B5EF4-FFF2-40B4-BE49-F238E27FC236}">
                  <a16:creationId xmlns:a16="http://schemas.microsoft.com/office/drawing/2014/main" id="{67843C48-F89E-5E2A-B657-EA802FDE335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3D1784D-3D91-E0BA-ED10-7E29158A961A}"/>
              </a:ext>
            </a:extLst>
          </p:cNvPr>
          <p:cNvGrpSpPr/>
          <p:nvPr/>
        </p:nvGrpSpPr>
        <p:grpSpPr>
          <a:xfrm>
            <a:off x="1194203" y="2560598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7469AB0-AA75-8791-718C-3553A084EB57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사다리꼴 75">
              <a:extLst>
                <a:ext uri="{FF2B5EF4-FFF2-40B4-BE49-F238E27FC236}">
                  <a16:creationId xmlns:a16="http://schemas.microsoft.com/office/drawing/2014/main" id="{4C385339-7517-E2D4-EEED-3DF1BAF8200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732D479-2DED-E563-487C-AA6F14881960}"/>
              </a:ext>
            </a:extLst>
          </p:cNvPr>
          <p:cNvSpPr txBox="1"/>
          <p:nvPr/>
        </p:nvSpPr>
        <p:spPr>
          <a:xfrm>
            <a:off x="1154949" y="247400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4329F1-B8CF-83D7-3E00-4B7B52D74631}"/>
              </a:ext>
            </a:extLst>
          </p:cNvPr>
          <p:cNvSpPr txBox="1"/>
          <p:nvPr/>
        </p:nvSpPr>
        <p:spPr>
          <a:xfrm>
            <a:off x="1153097" y="284570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23323D-91C0-52BA-8966-4C2E1DB8F39D}"/>
              </a:ext>
            </a:extLst>
          </p:cNvPr>
          <p:cNvSpPr txBox="1"/>
          <p:nvPr/>
        </p:nvSpPr>
        <p:spPr>
          <a:xfrm>
            <a:off x="1729133" y="246674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B8003B-E76C-DF23-04E6-6670AD7AFEFE}"/>
              </a:ext>
            </a:extLst>
          </p:cNvPr>
          <p:cNvSpPr txBox="1"/>
          <p:nvPr/>
        </p:nvSpPr>
        <p:spPr>
          <a:xfrm>
            <a:off x="1730619" y="285769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6ADEE354-2501-FFA4-75F9-E454810B99EE}"/>
              </a:ext>
            </a:extLst>
          </p:cNvPr>
          <p:cNvSpPr/>
          <p:nvPr/>
        </p:nvSpPr>
        <p:spPr>
          <a:xfrm>
            <a:off x="2483643" y="270729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662E5EB0-B5AA-6E1F-C67E-7B5C736EA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59067" y="4257309"/>
            <a:ext cx="889491" cy="596094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4E428CF7-F82D-91A8-DF83-326390092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642777" y="4253045"/>
            <a:ext cx="889491" cy="59609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8BEC8CE-D454-FA9D-678E-7433DC4F3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756187" y="4781489"/>
            <a:ext cx="877376" cy="59609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E1DAAB0-BDD9-3E7C-673D-4F455274A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630855" y="4773438"/>
            <a:ext cx="901412" cy="59609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5F310C1-9FD0-F7FA-212F-55E4FEA48169}"/>
              </a:ext>
            </a:extLst>
          </p:cNvPr>
          <p:cNvSpPr txBox="1"/>
          <p:nvPr/>
        </p:nvSpPr>
        <p:spPr>
          <a:xfrm>
            <a:off x="1066116" y="450020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99B660-D366-1301-860F-DC8DC84D0B75}"/>
              </a:ext>
            </a:extLst>
          </p:cNvPr>
          <p:cNvSpPr txBox="1"/>
          <p:nvPr/>
        </p:nvSpPr>
        <p:spPr>
          <a:xfrm>
            <a:off x="1955607" y="4486092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AEB4A4-6EBF-B89B-F168-9BDCB8AEEB54}"/>
              </a:ext>
            </a:extLst>
          </p:cNvPr>
          <p:cNvSpPr txBox="1"/>
          <p:nvPr/>
        </p:nvSpPr>
        <p:spPr>
          <a:xfrm>
            <a:off x="1081983" y="502370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1DC30E4-EAA7-A6E7-4681-3F2F2AB87AA7}"/>
              </a:ext>
            </a:extLst>
          </p:cNvPr>
          <p:cNvSpPr txBox="1"/>
          <p:nvPr/>
        </p:nvSpPr>
        <p:spPr>
          <a:xfrm>
            <a:off x="1940794" y="506888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A022CC-6115-4D66-3CCC-61CCAC9EFD20}"/>
              </a:ext>
            </a:extLst>
          </p:cNvPr>
          <p:cNvSpPr txBox="1"/>
          <p:nvPr/>
        </p:nvSpPr>
        <p:spPr>
          <a:xfrm>
            <a:off x="945671" y="536519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716352-98AA-54F1-389C-AE4BBF7E7276}"/>
              </a:ext>
            </a:extLst>
          </p:cNvPr>
          <p:cNvSpPr/>
          <p:nvPr/>
        </p:nvSpPr>
        <p:spPr>
          <a:xfrm>
            <a:off x="3072842" y="2422339"/>
            <a:ext cx="3618571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C84F6C-D60B-B53E-A6D2-1C91402C6C86}"/>
              </a:ext>
            </a:extLst>
          </p:cNvPr>
          <p:cNvSpPr txBox="1"/>
          <p:nvPr/>
        </p:nvSpPr>
        <p:spPr>
          <a:xfrm>
            <a:off x="3857189" y="2195125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87502F-E3B2-1861-C913-F991F8555685}"/>
              </a:ext>
            </a:extLst>
          </p:cNvPr>
          <p:cNvSpPr txBox="1"/>
          <p:nvPr/>
        </p:nvSpPr>
        <p:spPr>
          <a:xfrm>
            <a:off x="3253805" y="2733437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2B2EE4-4C44-084E-81CF-C9FE662BD7DD}"/>
              </a:ext>
            </a:extLst>
          </p:cNvPr>
          <p:cNvSpPr txBox="1"/>
          <p:nvPr/>
        </p:nvSpPr>
        <p:spPr>
          <a:xfrm>
            <a:off x="4732498" y="2708521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C97324E-E3BB-FC50-6981-1B2768411330}"/>
              </a:ext>
            </a:extLst>
          </p:cNvPr>
          <p:cNvGrpSpPr/>
          <p:nvPr/>
        </p:nvGrpSpPr>
        <p:grpSpPr>
          <a:xfrm>
            <a:off x="5552432" y="4412777"/>
            <a:ext cx="761825" cy="679594"/>
            <a:chOff x="4562390" y="4084918"/>
            <a:chExt cx="761825" cy="67959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F86F402-727C-F894-4FD9-B27F993D8C18}"/>
                </a:ext>
              </a:extLst>
            </p:cNvPr>
            <p:cNvGrpSpPr/>
            <p:nvPr/>
          </p:nvGrpSpPr>
          <p:grpSpPr>
            <a:xfrm>
              <a:off x="4562390" y="4084953"/>
              <a:ext cx="417091" cy="352715"/>
              <a:chOff x="6221644" y="3353197"/>
              <a:chExt cx="1178414" cy="99185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8157992-C499-7708-A7D4-ABC782C6E08E}"/>
                  </a:ext>
                </a:extLst>
              </p:cNvPr>
              <p:cNvSpPr/>
              <p:nvPr/>
            </p:nvSpPr>
            <p:spPr>
              <a:xfrm>
                <a:off x="6222763" y="3356993"/>
                <a:ext cx="1177295" cy="98806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E648D687-774D-FEAA-32E8-3BB03ED48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1C1D3706-6179-27A0-5DC5-C91429199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8C73D911-76D1-A3B4-C7FD-B8B0486C5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83609AF-59D8-16A0-A430-EFE8343A50AB}"/>
                </a:ext>
              </a:extLst>
            </p:cNvPr>
            <p:cNvGrpSpPr/>
            <p:nvPr/>
          </p:nvGrpSpPr>
          <p:grpSpPr>
            <a:xfrm>
              <a:off x="4951010" y="4084918"/>
              <a:ext cx="373205" cy="331575"/>
              <a:chOff x="6221644" y="3353197"/>
              <a:chExt cx="1065520" cy="94186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E9E4868-1014-2975-C13E-D71DFE6D04C9}"/>
                  </a:ext>
                </a:extLst>
              </p:cNvPr>
              <p:cNvSpPr/>
              <p:nvPr/>
            </p:nvSpPr>
            <p:spPr>
              <a:xfrm>
                <a:off x="6222765" y="3356997"/>
                <a:ext cx="1056249" cy="9380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E530DBF0-514A-8AB1-A2B8-651C91B1A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F72D54A-A05D-0A52-7F4F-52CAE1B3B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2573DBD9-C423-9C64-4EC8-C6F8E3701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30661F8-1393-E97E-6F1F-2BE37592FD80}"/>
                </a:ext>
              </a:extLst>
            </p:cNvPr>
            <p:cNvGrpSpPr/>
            <p:nvPr/>
          </p:nvGrpSpPr>
          <p:grpSpPr>
            <a:xfrm>
              <a:off x="4939524" y="4411896"/>
              <a:ext cx="381838" cy="352616"/>
              <a:chOff x="6166392" y="3353197"/>
              <a:chExt cx="1120772" cy="94186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88E5EA8-75D2-4A40-7F70-DCDF2CB9CE5D}"/>
                  </a:ext>
                </a:extLst>
              </p:cNvPr>
              <p:cNvSpPr/>
              <p:nvPr/>
            </p:nvSpPr>
            <p:spPr>
              <a:xfrm>
                <a:off x="6166392" y="3356998"/>
                <a:ext cx="1112621" cy="9380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A9EF41C2-83A1-0ED8-C6D5-96CB15B3D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AB812A9C-4D84-CECD-40BB-0811B9765C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97DE26F0-9A8F-9791-9091-EBBAAC990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73CBD51-EAF8-8ED1-B327-D041FB2D848C}"/>
                </a:ext>
              </a:extLst>
            </p:cNvPr>
            <p:cNvGrpSpPr/>
            <p:nvPr/>
          </p:nvGrpSpPr>
          <p:grpSpPr>
            <a:xfrm>
              <a:off x="4562390" y="4411896"/>
              <a:ext cx="443906" cy="352616"/>
              <a:chOff x="6221644" y="3289373"/>
              <a:chExt cx="1227785" cy="1005687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C60B9B4-A0BA-E41C-6426-D11C381D11E8}"/>
                  </a:ext>
                </a:extLst>
              </p:cNvPr>
              <p:cNvSpPr/>
              <p:nvPr/>
            </p:nvSpPr>
            <p:spPr>
              <a:xfrm>
                <a:off x="6222764" y="3289373"/>
                <a:ext cx="1226665" cy="10056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94D7AF2-7D28-FA8E-BB36-EFBD5A7D4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C3C0F5A4-C9C5-D199-BA97-DA19AFD8B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A291C9FA-7567-553B-0FD6-9A10BD7A9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</p:grp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93818D9D-7B4D-7C23-65E1-47FEB8C68401}"/>
              </a:ext>
            </a:extLst>
          </p:cNvPr>
          <p:cNvGrpSpPr/>
          <p:nvPr/>
        </p:nvGrpSpPr>
        <p:grpSpPr>
          <a:xfrm>
            <a:off x="3030729" y="4469056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20" name="Straight Connector 12">
              <a:extLst>
                <a:ext uri="{FF2B5EF4-FFF2-40B4-BE49-F238E27FC236}">
                  <a16:creationId xmlns:a16="http://schemas.microsoft.com/office/drawing/2014/main" id="{4E9969DA-7CE9-BBA2-3B48-96714AE8DCAE}"/>
                </a:ext>
              </a:extLst>
            </p:cNvPr>
            <p:cNvCxnSpPr>
              <a:cxnSpLocks/>
              <a:stCxn id="132" idx="6"/>
              <a:endCxn id="158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3">
              <a:extLst>
                <a:ext uri="{FF2B5EF4-FFF2-40B4-BE49-F238E27FC236}">
                  <a16:creationId xmlns:a16="http://schemas.microsoft.com/office/drawing/2014/main" id="{934FF345-80BF-E532-D147-ED84412B6747}"/>
                </a:ext>
              </a:extLst>
            </p:cNvPr>
            <p:cNvCxnSpPr>
              <a:cxnSpLocks/>
              <a:stCxn id="132" idx="6"/>
              <a:endCxn id="159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14">
              <a:extLst>
                <a:ext uri="{FF2B5EF4-FFF2-40B4-BE49-F238E27FC236}">
                  <a16:creationId xmlns:a16="http://schemas.microsoft.com/office/drawing/2014/main" id="{6A489818-5A97-8EEE-C2EF-906F7DF82B71}"/>
                </a:ext>
              </a:extLst>
            </p:cNvPr>
            <p:cNvCxnSpPr>
              <a:cxnSpLocks/>
              <a:stCxn id="132" idx="6"/>
              <a:endCxn id="164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15">
              <a:extLst>
                <a:ext uri="{FF2B5EF4-FFF2-40B4-BE49-F238E27FC236}">
                  <a16:creationId xmlns:a16="http://schemas.microsoft.com/office/drawing/2014/main" id="{46FAC75A-754C-62B7-F92E-04721C686B84}"/>
                </a:ext>
              </a:extLst>
            </p:cNvPr>
            <p:cNvCxnSpPr>
              <a:cxnSpLocks/>
              <a:stCxn id="133" idx="6"/>
              <a:endCxn id="158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4" name="Straight Connector 16">
              <a:extLst>
                <a:ext uri="{FF2B5EF4-FFF2-40B4-BE49-F238E27FC236}">
                  <a16:creationId xmlns:a16="http://schemas.microsoft.com/office/drawing/2014/main" id="{F158C3F0-1AF8-AC3E-38C9-7DF230EFC7A0}"/>
                </a:ext>
              </a:extLst>
            </p:cNvPr>
            <p:cNvCxnSpPr>
              <a:cxnSpLocks/>
              <a:stCxn id="133" idx="6"/>
              <a:endCxn id="159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5" name="Straight Connector 17">
              <a:extLst>
                <a:ext uri="{FF2B5EF4-FFF2-40B4-BE49-F238E27FC236}">
                  <a16:creationId xmlns:a16="http://schemas.microsoft.com/office/drawing/2014/main" id="{A1837878-21B4-73C1-5868-496052B7AF27}"/>
                </a:ext>
              </a:extLst>
            </p:cNvPr>
            <p:cNvCxnSpPr>
              <a:cxnSpLocks/>
              <a:stCxn id="133" idx="6"/>
              <a:endCxn id="164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6" name="Straight Connector 18">
              <a:extLst>
                <a:ext uri="{FF2B5EF4-FFF2-40B4-BE49-F238E27FC236}">
                  <a16:creationId xmlns:a16="http://schemas.microsoft.com/office/drawing/2014/main" id="{70206B6B-E8FB-6D54-C0F7-B69E3EEB13DF}"/>
                </a:ext>
              </a:extLst>
            </p:cNvPr>
            <p:cNvCxnSpPr>
              <a:cxnSpLocks/>
              <a:stCxn id="134" idx="6"/>
              <a:endCxn id="158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7" name="Straight Connector 19">
              <a:extLst>
                <a:ext uri="{FF2B5EF4-FFF2-40B4-BE49-F238E27FC236}">
                  <a16:creationId xmlns:a16="http://schemas.microsoft.com/office/drawing/2014/main" id="{6007C5D6-5FA2-A80E-62DA-55ED05A2C9E4}"/>
                </a:ext>
              </a:extLst>
            </p:cNvPr>
            <p:cNvCxnSpPr>
              <a:cxnSpLocks/>
              <a:stCxn id="134" idx="6"/>
              <a:endCxn id="159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8" name="Straight Connector 21">
              <a:extLst>
                <a:ext uri="{FF2B5EF4-FFF2-40B4-BE49-F238E27FC236}">
                  <a16:creationId xmlns:a16="http://schemas.microsoft.com/office/drawing/2014/main" id="{FA4F3A4A-07F3-A271-FA6F-AC91D5744BE1}"/>
                </a:ext>
              </a:extLst>
            </p:cNvPr>
            <p:cNvCxnSpPr>
              <a:cxnSpLocks/>
              <a:stCxn id="134" idx="6"/>
              <a:endCxn id="164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9" name="Straight Connector 22">
              <a:extLst>
                <a:ext uri="{FF2B5EF4-FFF2-40B4-BE49-F238E27FC236}">
                  <a16:creationId xmlns:a16="http://schemas.microsoft.com/office/drawing/2014/main" id="{4D60EF2A-EB1B-5C25-167C-3C6065756462}"/>
                </a:ext>
              </a:extLst>
            </p:cNvPr>
            <p:cNvCxnSpPr>
              <a:cxnSpLocks/>
              <a:stCxn id="135" idx="6"/>
              <a:endCxn id="158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23">
              <a:extLst>
                <a:ext uri="{FF2B5EF4-FFF2-40B4-BE49-F238E27FC236}">
                  <a16:creationId xmlns:a16="http://schemas.microsoft.com/office/drawing/2014/main" id="{EA04B4BA-1553-B9F3-97D9-AD89B0CB75D4}"/>
                </a:ext>
              </a:extLst>
            </p:cNvPr>
            <p:cNvCxnSpPr>
              <a:cxnSpLocks/>
              <a:stCxn id="135" idx="6"/>
              <a:endCxn id="159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24">
              <a:extLst>
                <a:ext uri="{FF2B5EF4-FFF2-40B4-BE49-F238E27FC236}">
                  <a16:creationId xmlns:a16="http://schemas.microsoft.com/office/drawing/2014/main" id="{7181AA60-78D3-E471-07A2-B102411C2199}"/>
                </a:ext>
              </a:extLst>
            </p:cNvPr>
            <p:cNvCxnSpPr>
              <a:cxnSpLocks/>
              <a:stCxn id="135" idx="6"/>
              <a:endCxn id="164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2" name="Oval 25">
              <a:extLst>
                <a:ext uri="{FF2B5EF4-FFF2-40B4-BE49-F238E27FC236}">
                  <a16:creationId xmlns:a16="http://schemas.microsoft.com/office/drawing/2014/main" id="{2F64422D-AD36-4F23-E7A9-76CD5C02B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3" name="Oval 26">
              <a:extLst>
                <a:ext uri="{FF2B5EF4-FFF2-40B4-BE49-F238E27FC236}">
                  <a16:creationId xmlns:a16="http://schemas.microsoft.com/office/drawing/2014/main" id="{0A2E6680-0B4F-497E-94BB-1D08F31A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4" name="Oval 27">
              <a:extLst>
                <a:ext uri="{FF2B5EF4-FFF2-40B4-BE49-F238E27FC236}">
                  <a16:creationId xmlns:a16="http://schemas.microsoft.com/office/drawing/2014/main" id="{FB3EB8F2-5069-914F-850B-B0F7BCB98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35" name="Oval 28">
              <a:extLst>
                <a:ext uri="{FF2B5EF4-FFF2-40B4-BE49-F238E27FC236}">
                  <a16:creationId xmlns:a16="http://schemas.microsoft.com/office/drawing/2014/main" id="{C39EBE61-8123-C1BD-E40B-87050F7FC5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36" name="Straight Connector 29">
              <a:extLst>
                <a:ext uri="{FF2B5EF4-FFF2-40B4-BE49-F238E27FC236}">
                  <a16:creationId xmlns:a16="http://schemas.microsoft.com/office/drawing/2014/main" id="{6D3A67C5-3AA6-D657-E706-2419060DA99B}"/>
                </a:ext>
              </a:extLst>
            </p:cNvPr>
            <p:cNvCxnSpPr>
              <a:cxnSpLocks/>
              <a:stCxn id="158" idx="6"/>
              <a:endCxn id="14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30">
              <a:extLst>
                <a:ext uri="{FF2B5EF4-FFF2-40B4-BE49-F238E27FC236}">
                  <a16:creationId xmlns:a16="http://schemas.microsoft.com/office/drawing/2014/main" id="{10D9F314-9036-B509-2520-BB5855AE631E}"/>
                </a:ext>
              </a:extLst>
            </p:cNvPr>
            <p:cNvCxnSpPr>
              <a:cxnSpLocks/>
              <a:stCxn id="158" idx="6"/>
              <a:endCxn id="15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9" name="Straight Connector 31">
              <a:extLst>
                <a:ext uri="{FF2B5EF4-FFF2-40B4-BE49-F238E27FC236}">
                  <a16:creationId xmlns:a16="http://schemas.microsoft.com/office/drawing/2014/main" id="{12722E87-166F-B954-2B4B-82C754577D2B}"/>
                </a:ext>
              </a:extLst>
            </p:cNvPr>
            <p:cNvCxnSpPr>
              <a:cxnSpLocks/>
              <a:stCxn id="159" idx="6"/>
              <a:endCxn id="14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1" name="Straight Connector 32">
              <a:extLst>
                <a:ext uri="{FF2B5EF4-FFF2-40B4-BE49-F238E27FC236}">
                  <a16:creationId xmlns:a16="http://schemas.microsoft.com/office/drawing/2014/main" id="{57CBDCFA-8551-C538-D51C-E595E1A7D307}"/>
                </a:ext>
              </a:extLst>
            </p:cNvPr>
            <p:cNvCxnSpPr>
              <a:cxnSpLocks/>
              <a:stCxn id="159" idx="6"/>
              <a:endCxn id="15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3" name="Straight Connector 33">
              <a:extLst>
                <a:ext uri="{FF2B5EF4-FFF2-40B4-BE49-F238E27FC236}">
                  <a16:creationId xmlns:a16="http://schemas.microsoft.com/office/drawing/2014/main" id="{4E43F73E-DB82-72FB-C8C4-5AA3A319863B}"/>
                </a:ext>
              </a:extLst>
            </p:cNvPr>
            <p:cNvCxnSpPr>
              <a:cxnSpLocks/>
              <a:stCxn id="164" idx="6"/>
              <a:endCxn id="14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4" name="Straight Connector 34">
              <a:extLst>
                <a:ext uri="{FF2B5EF4-FFF2-40B4-BE49-F238E27FC236}">
                  <a16:creationId xmlns:a16="http://schemas.microsoft.com/office/drawing/2014/main" id="{BDD0A8EF-E7CC-A3CC-A23C-A5E6981A7D82}"/>
                </a:ext>
              </a:extLst>
            </p:cNvPr>
            <p:cNvCxnSpPr>
              <a:cxnSpLocks/>
              <a:stCxn id="164" idx="6"/>
              <a:endCxn id="15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49" name="Oval 35">
              <a:extLst>
                <a:ext uri="{FF2B5EF4-FFF2-40B4-BE49-F238E27FC236}">
                  <a16:creationId xmlns:a16="http://schemas.microsoft.com/office/drawing/2014/main" id="{8D884A7C-D278-34A5-73A1-29194A9F5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50" name="Oval 36">
              <a:extLst>
                <a:ext uri="{FF2B5EF4-FFF2-40B4-BE49-F238E27FC236}">
                  <a16:creationId xmlns:a16="http://schemas.microsoft.com/office/drawing/2014/main" id="{C397A060-52A7-1ACC-3139-725AAF8376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58" name="Oval 37">
              <a:extLst>
                <a:ext uri="{FF2B5EF4-FFF2-40B4-BE49-F238E27FC236}">
                  <a16:creationId xmlns:a16="http://schemas.microsoft.com/office/drawing/2014/main" id="{13AFA551-C719-F22B-E71A-251BCC52F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159" name="Oval 38">
              <a:extLst>
                <a:ext uri="{FF2B5EF4-FFF2-40B4-BE49-F238E27FC236}">
                  <a16:creationId xmlns:a16="http://schemas.microsoft.com/office/drawing/2014/main" id="{337B5006-4499-8CC0-636B-0007CBCC0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64" name="Oval 39">
              <a:extLst>
                <a:ext uri="{FF2B5EF4-FFF2-40B4-BE49-F238E27FC236}">
                  <a16:creationId xmlns:a16="http://schemas.microsoft.com/office/drawing/2014/main" id="{D15C222C-68E1-3210-344D-66E8F0FFD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66" name="Oval 40">
              <a:extLst>
                <a:ext uri="{FF2B5EF4-FFF2-40B4-BE49-F238E27FC236}">
                  <a16:creationId xmlns:a16="http://schemas.microsoft.com/office/drawing/2014/main" id="{7DD88AF2-8626-A3A9-2026-8EC577B0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72" name="Straight Connector 41">
              <a:extLst>
                <a:ext uri="{FF2B5EF4-FFF2-40B4-BE49-F238E27FC236}">
                  <a16:creationId xmlns:a16="http://schemas.microsoft.com/office/drawing/2014/main" id="{E1BFD229-9D3F-9CB5-2730-D849B43CC906}"/>
                </a:ext>
              </a:extLst>
            </p:cNvPr>
            <p:cNvCxnSpPr>
              <a:cxnSpLocks/>
              <a:stCxn id="158" idx="6"/>
              <a:endCxn id="166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3" name="Straight Connector 42">
              <a:extLst>
                <a:ext uri="{FF2B5EF4-FFF2-40B4-BE49-F238E27FC236}">
                  <a16:creationId xmlns:a16="http://schemas.microsoft.com/office/drawing/2014/main" id="{5B434D01-5B8E-FA56-14F2-B052AD341DE6}"/>
                </a:ext>
              </a:extLst>
            </p:cNvPr>
            <p:cNvCxnSpPr>
              <a:cxnSpLocks/>
              <a:stCxn id="159" idx="6"/>
              <a:endCxn id="166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4" name="Straight Connector 43">
              <a:extLst>
                <a:ext uri="{FF2B5EF4-FFF2-40B4-BE49-F238E27FC236}">
                  <a16:creationId xmlns:a16="http://schemas.microsoft.com/office/drawing/2014/main" id="{4DDFA5B3-2069-2D6E-DB2E-BB8C7D16F6EE}"/>
                </a:ext>
              </a:extLst>
            </p:cNvPr>
            <p:cNvCxnSpPr>
              <a:cxnSpLocks/>
              <a:stCxn id="164" idx="6"/>
              <a:endCxn id="166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75" name="Oval 44">
              <a:extLst>
                <a:ext uri="{FF2B5EF4-FFF2-40B4-BE49-F238E27FC236}">
                  <a16:creationId xmlns:a16="http://schemas.microsoft.com/office/drawing/2014/main" id="{EB452383-29B1-B1C6-0A6B-FB535E4D0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176" name="Oval 45">
              <a:extLst>
                <a:ext uri="{FF2B5EF4-FFF2-40B4-BE49-F238E27FC236}">
                  <a16:creationId xmlns:a16="http://schemas.microsoft.com/office/drawing/2014/main" id="{FE9BDE53-6962-F29C-0030-981B44D37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177" name="Straight Connector 46">
              <a:extLst>
                <a:ext uri="{FF2B5EF4-FFF2-40B4-BE49-F238E27FC236}">
                  <a16:creationId xmlns:a16="http://schemas.microsoft.com/office/drawing/2014/main" id="{69273210-58E0-A485-788A-5791633C900A}"/>
                </a:ext>
              </a:extLst>
            </p:cNvPr>
            <p:cNvCxnSpPr>
              <a:cxnSpLocks/>
              <a:stCxn id="149" idx="6"/>
              <a:endCxn id="175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8" name="Straight Connector 47">
              <a:extLst>
                <a:ext uri="{FF2B5EF4-FFF2-40B4-BE49-F238E27FC236}">
                  <a16:creationId xmlns:a16="http://schemas.microsoft.com/office/drawing/2014/main" id="{9923D206-1A1D-DBD1-6D63-A139EC95D386}"/>
                </a:ext>
              </a:extLst>
            </p:cNvPr>
            <p:cNvCxnSpPr>
              <a:cxnSpLocks/>
              <a:stCxn id="166" idx="6"/>
              <a:endCxn id="175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9" name="Straight Connector 48">
              <a:extLst>
                <a:ext uri="{FF2B5EF4-FFF2-40B4-BE49-F238E27FC236}">
                  <a16:creationId xmlns:a16="http://schemas.microsoft.com/office/drawing/2014/main" id="{8C21AFFB-A1BE-980F-D10E-3A973BD9A3C7}"/>
                </a:ext>
              </a:extLst>
            </p:cNvPr>
            <p:cNvCxnSpPr>
              <a:cxnSpLocks/>
              <a:stCxn id="150" idx="6"/>
              <a:endCxn id="175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0" name="Straight Connector 49">
              <a:extLst>
                <a:ext uri="{FF2B5EF4-FFF2-40B4-BE49-F238E27FC236}">
                  <a16:creationId xmlns:a16="http://schemas.microsoft.com/office/drawing/2014/main" id="{DF06BF54-E8F6-867B-4E79-23ED184737F8}"/>
                </a:ext>
              </a:extLst>
            </p:cNvPr>
            <p:cNvCxnSpPr>
              <a:cxnSpLocks/>
              <a:stCxn id="149" idx="6"/>
              <a:endCxn id="176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1" name="Straight Connector 50">
              <a:extLst>
                <a:ext uri="{FF2B5EF4-FFF2-40B4-BE49-F238E27FC236}">
                  <a16:creationId xmlns:a16="http://schemas.microsoft.com/office/drawing/2014/main" id="{E45CC1FC-075D-A9FB-F374-7B882BDCF239}"/>
                </a:ext>
              </a:extLst>
            </p:cNvPr>
            <p:cNvCxnSpPr>
              <a:cxnSpLocks/>
              <a:stCxn id="166" idx="6"/>
              <a:endCxn id="176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2" name="Straight Connector 51">
              <a:extLst>
                <a:ext uri="{FF2B5EF4-FFF2-40B4-BE49-F238E27FC236}">
                  <a16:creationId xmlns:a16="http://schemas.microsoft.com/office/drawing/2014/main" id="{CDDD86DE-1646-EA6D-DACA-718BDEF0AE86}"/>
                </a:ext>
              </a:extLst>
            </p:cNvPr>
            <p:cNvCxnSpPr>
              <a:cxnSpLocks/>
              <a:stCxn id="150" idx="6"/>
              <a:endCxn id="176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15CA588-499B-4D65-A761-BF79774F9DD8}"/>
              </a:ext>
            </a:extLst>
          </p:cNvPr>
          <p:cNvCxnSpPr>
            <a:cxnSpLocks/>
          </p:cNvCxnSpPr>
          <p:nvPr/>
        </p:nvCxnSpPr>
        <p:spPr>
          <a:xfrm>
            <a:off x="2642819" y="4823268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AD4394C6-CEC8-EEF4-9852-5AAE056883A2}"/>
              </a:ext>
            </a:extLst>
          </p:cNvPr>
          <p:cNvSpPr txBox="1"/>
          <p:nvPr/>
        </p:nvSpPr>
        <p:spPr>
          <a:xfrm>
            <a:off x="5201689" y="5169301"/>
            <a:ext cx="149340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</a:t>
            </a:r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4D7734E5-10E5-0FA9-66A2-2021F90E21EE}"/>
              </a:ext>
            </a:extLst>
          </p:cNvPr>
          <p:cNvSpPr/>
          <p:nvPr/>
        </p:nvSpPr>
        <p:spPr>
          <a:xfrm>
            <a:off x="4490408" y="4626257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109E7C0-0A6E-0487-F753-91C477246DC2}"/>
              </a:ext>
            </a:extLst>
          </p:cNvPr>
          <p:cNvSpPr txBox="1"/>
          <p:nvPr/>
        </p:nvSpPr>
        <p:spPr>
          <a:xfrm>
            <a:off x="5539150" y="3684686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Patch &amp; Detection Module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B5E3F8-5477-4C17-42A6-58692BCCC7C7}"/>
              </a:ext>
            </a:extLst>
          </p:cNvPr>
          <p:cNvSpPr txBox="1"/>
          <p:nvPr/>
        </p:nvSpPr>
        <p:spPr>
          <a:xfrm>
            <a:off x="1209605" y="3774292"/>
            <a:ext cx="2517279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b="1" dirty="0">
                <a:cs typeface="Times New Roman" panose="02020603050405020304" pitchFamily="18" charset="0"/>
              </a:rPr>
              <a:t> Localization Module</a:t>
            </a:r>
          </a:p>
        </p:txBody>
      </p:sp>
      <p:grpSp>
        <p:nvGrpSpPr>
          <p:cNvPr id="194" name="Group 11">
            <a:extLst>
              <a:ext uri="{FF2B5EF4-FFF2-40B4-BE49-F238E27FC236}">
                <a16:creationId xmlns:a16="http://schemas.microsoft.com/office/drawing/2014/main" id="{7A71407F-4864-C011-6DA9-75A430E3C5BC}"/>
              </a:ext>
            </a:extLst>
          </p:cNvPr>
          <p:cNvGrpSpPr/>
          <p:nvPr/>
        </p:nvGrpSpPr>
        <p:grpSpPr>
          <a:xfrm>
            <a:off x="7069308" y="4489591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95" name="Straight Connector 12">
              <a:extLst>
                <a:ext uri="{FF2B5EF4-FFF2-40B4-BE49-F238E27FC236}">
                  <a16:creationId xmlns:a16="http://schemas.microsoft.com/office/drawing/2014/main" id="{93A58095-3B70-181D-BC16-6F4F191C11FF}"/>
                </a:ext>
              </a:extLst>
            </p:cNvPr>
            <p:cNvCxnSpPr>
              <a:cxnSpLocks/>
              <a:stCxn id="207" idx="6"/>
              <a:endCxn id="21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6" name="Straight Connector 13">
              <a:extLst>
                <a:ext uri="{FF2B5EF4-FFF2-40B4-BE49-F238E27FC236}">
                  <a16:creationId xmlns:a16="http://schemas.microsoft.com/office/drawing/2014/main" id="{14F6C0BD-F04E-A952-AA00-EED21DDD31B2}"/>
                </a:ext>
              </a:extLst>
            </p:cNvPr>
            <p:cNvCxnSpPr>
              <a:cxnSpLocks/>
              <a:stCxn id="207" idx="6"/>
              <a:endCxn id="22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7" name="Straight Connector 14">
              <a:extLst>
                <a:ext uri="{FF2B5EF4-FFF2-40B4-BE49-F238E27FC236}">
                  <a16:creationId xmlns:a16="http://schemas.microsoft.com/office/drawing/2014/main" id="{E990FD24-1547-3E74-9E18-4A038A9B54A6}"/>
                </a:ext>
              </a:extLst>
            </p:cNvPr>
            <p:cNvCxnSpPr>
              <a:cxnSpLocks/>
              <a:stCxn id="207" idx="6"/>
              <a:endCxn id="22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8" name="Straight Connector 15">
              <a:extLst>
                <a:ext uri="{FF2B5EF4-FFF2-40B4-BE49-F238E27FC236}">
                  <a16:creationId xmlns:a16="http://schemas.microsoft.com/office/drawing/2014/main" id="{8804591A-95DC-BF64-8868-8BAEAF5EF2A3}"/>
                </a:ext>
              </a:extLst>
            </p:cNvPr>
            <p:cNvCxnSpPr>
              <a:cxnSpLocks/>
              <a:stCxn id="208" idx="6"/>
              <a:endCxn id="21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9" name="Straight Connector 16">
              <a:extLst>
                <a:ext uri="{FF2B5EF4-FFF2-40B4-BE49-F238E27FC236}">
                  <a16:creationId xmlns:a16="http://schemas.microsoft.com/office/drawing/2014/main" id="{965BF074-A69C-4418-6C87-D21DABF96641}"/>
                </a:ext>
              </a:extLst>
            </p:cNvPr>
            <p:cNvCxnSpPr>
              <a:cxnSpLocks/>
              <a:stCxn id="208" idx="6"/>
              <a:endCxn id="22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0" name="Straight Connector 17">
              <a:extLst>
                <a:ext uri="{FF2B5EF4-FFF2-40B4-BE49-F238E27FC236}">
                  <a16:creationId xmlns:a16="http://schemas.microsoft.com/office/drawing/2014/main" id="{24AF8F01-EC14-07F6-0469-7DD4FB5911EE}"/>
                </a:ext>
              </a:extLst>
            </p:cNvPr>
            <p:cNvCxnSpPr>
              <a:cxnSpLocks/>
              <a:stCxn id="208" idx="6"/>
              <a:endCxn id="22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1" name="Straight Connector 18">
              <a:extLst>
                <a:ext uri="{FF2B5EF4-FFF2-40B4-BE49-F238E27FC236}">
                  <a16:creationId xmlns:a16="http://schemas.microsoft.com/office/drawing/2014/main" id="{84C2DB14-D53D-7768-AE74-08AD66941984}"/>
                </a:ext>
              </a:extLst>
            </p:cNvPr>
            <p:cNvCxnSpPr>
              <a:cxnSpLocks/>
              <a:stCxn id="209" idx="6"/>
              <a:endCxn id="21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2" name="Straight Connector 19">
              <a:extLst>
                <a:ext uri="{FF2B5EF4-FFF2-40B4-BE49-F238E27FC236}">
                  <a16:creationId xmlns:a16="http://schemas.microsoft.com/office/drawing/2014/main" id="{72A6C88F-D3FD-420A-ACF7-B18F95A3C428}"/>
                </a:ext>
              </a:extLst>
            </p:cNvPr>
            <p:cNvCxnSpPr>
              <a:cxnSpLocks/>
              <a:stCxn id="209" idx="6"/>
              <a:endCxn id="22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3" name="Straight Connector 21">
              <a:extLst>
                <a:ext uri="{FF2B5EF4-FFF2-40B4-BE49-F238E27FC236}">
                  <a16:creationId xmlns:a16="http://schemas.microsoft.com/office/drawing/2014/main" id="{74D179D3-F6D4-CDC4-4F07-6600EE183990}"/>
                </a:ext>
              </a:extLst>
            </p:cNvPr>
            <p:cNvCxnSpPr>
              <a:cxnSpLocks/>
              <a:stCxn id="209" idx="6"/>
              <a:endCxn id="22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4" name="Straight Connector 22">
              <a:extLst>
                <a:ext uri="{FF2B5EF4-FFF2-40B4-BE49-F238E27FC236}">
                  <a16:creationId xmlns:a16="http://schemas.microsoft.com/office/drawing/2014/main" id="{3FE77FA2-ED24-732E-7678-BD198A2A17A0}"/>
                </a:ext>
              </a:extLst>
            </p:cNvPr>
            <p:cNvCxnSpPr>
              <a:cxnSpLocks/>
              <a:stCxn id="210" idx="6"/>
              <a:endCxn id="21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5" name="Straight Connector 23">
              <a:extLst>
                <a:ext uri="{FF2B5EF4-FFF2-40B4-BE49-F238E27FC236}">
                  <a16:creationId xmlns:a16="http://schemas.microsoft.com/office/drawing/2014/main" id="{071E0208-A049-F48C-D67C-2B87BBF2EC04}"/>
                </a:ext>
              </a:extLst>
            </p:cNvPr>
            <p:cNvCxnSpPr>
              <a:cxnSpLocks/>
              <a:stCxn id="210" idx="6"/>
              <a:endCxn id="22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6" name="Straight Connector 24">
              <a:extLst>
                <a:ext uri="{FF2B5EF4-FFF2-40B4-BE49-F238E27FC236}">
                  <a16:creationId xmlns:a16="http://schemas.microsoft.com/office/drawing/2014/main" id="{8B0B0B79-E838-F9FB-2488-DB828C73D870}"/>
                </a:ext>
              </a:extLst>
            </p:cNvPr>
            <p:cNvCxnSpPr>
              <a:cxnSpLocks/>
              <a:stCxn id="210" idx="6"/>
              <a:endCxn id="22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07" name="Oval 25">
              <a:extLst>
                <a:ext uri="{FF2B5EF4-FFF2-40B4-BE49-F238E27FC236}">
                  <a16:creationId xmlns:a16="http://schemas.microsoft.com/office/drawing/2014/main" id="{0FD47CEC-4F44-985E-86A3-17DE40949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08" name="Oval 26">
              <a:extLst>
                <a:ext uri="{FF2B5EF4-FFF2-40B4-BE49-F238E27FC236}">
                  <a16:creationId xmlns:a16="http://schemas.microsoft.com/office/drawing/2014/main" id="{EA815810-905D-79A3-6BBE-68F4BC938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09" name="Oval 27">
              <a:extLst>
                <a:ext uri="{FF2B5EF4-FFF2-40B4-BE49-F238E27FC236}">
                  <a16:creationId xmlns:a16="http://schemas.microsoft.com/office/drawing/2014/main" id="{6BCE1E91-E043-C3C6-3556-E55AACEE6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0" name="Oval 28">
              <a:extLst>
                <a:ext uri="{FF2B5EF4-FFF2-40B4-BE49-F238E27FC236}">
                  <a16:creationId xmlns:a16="http://schemas.microsoft.com/office/drawing/2014/main" id="{D410A539-1CAF-2662-9A10-6CAB060739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11" name="Straight Connector 29">
              <a:extLst>
                <a:ext uri="{FF2B5EF4-FFF2-40B4-BE49-F238E27FC236}">
                  <a16:creationId xmlns:a16="http://schemas.microsoft.com/office/drawing/2014/main" id="{15971180-4FAF-F423-7274-A02425114EAA}"/>
                </a:ext>
              </a:extLst>
            </p:cNvPr>
            <p:cNvCxnSpPr>
              <a:cxnSpLocks/>
              <a:stCxn id="219" idx="6"/>
              <a:endCxn id="21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2" name="Straight Connector 30">
              <a:extLst>
                <a:ext uri="{FF2B5EF4-FFF2-40B4-BE49-F238E27FC236}">
                  <a16:creationId xmlns:a16="http://schemas.microsoft.com/office/drawing/2014/main" id="{E91F3778-1AEB-C735-F841-E586C2E21B8B}"/>
                </a:ext>
              </a:extLst>
            </p:cNvPr>
            <p:cNvCxnSpPr>
              <a:cxnSpLocks/>
              <a:stCxn id="219" idx="6"/>
              <a:endCxn id="21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3" name="Straight Connector 31">
              <a:extLst>
                <a:ext uri="{FF2B5EF4-FFF2-40B4-BE49-F238E27FC236}">
                  <a16:creationId xmlns:a16="http://schemas.microsoft.com/office/drawing/2014/main" id="{D1A79812-BEE1-130F-E29A-B96BCB2298B2}"/>
                </a:ext>
              </a:extLst>
            </p:cNvPr>
            <p:cNvCxnSpPr>
              <a:cxnSpLocks/>
              <a:stCxn id="220" idx="6"/>
              <a:endCxn id="21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4" name="Straight Connector 32">
              <a:extLst>
                <a:ext uri="{FF2B5EF4-FFF2-40B4-BE49-F238E27FC236}">
                  <a16:creationId xmlns:a16="http://schemas.microsoft.com/office/drawing/2014/main" id="{2CC9BF3D-7B28-5F7D-C4E8-F7B1EE3CE3A6}"/>
                </a:ext>
              </a:extLst>
            </p:cNvPr>
            <p:cNvCxnSpPr>
              <a:cxnSpLocks/>
              <a:stCxn id="220" idx="6"/>
              <a:endCxn id="21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5" name="Straight Connector 33">
              <a:extLst>
                <a:ext uri="{FF2B5EF4-FFF2-40B4-BE49-F238E27FC236}">
                  <a16:creationId xmlns:a16="http://schemas.microsoft.com/office/drawing/2014/main" id="{DC55C5DA-7ADC-C107-A9E1-439FEA54A88D}"/>
                </a:ext>
              </a:extLst>
            </p:cNvPr>
            <p:cNvCxnSpPr>
              <a:cxnSpLocks/>
              <a:stCxn id="221" idx="6"/>
              <a:endCxn id="21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6" name="Straight Connector 34">
              <a:extLst>
                <a:ext uri="{FF2B5EF4-FFF2-40B4-BE49-F238E27FC236}">
                  <a16:creationId xmlns:a16="http://schemas.microsoft.com/office/drawing/2014/main" id="{D9251444-23E6-C40B-6806-2062BE20D7BF}"/>
                </a:ext>
              </a:extLst>
            </p:cNvPr>
            <p:cNvCxnSpPr>
              <a:cxnSpLocks/>
              <a:stCxn id="221" idx="6"/>
              <a:endCxn id="21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17" name="Oval 35">
              <a:extLst>
                <a:ext uri="{FF2B5EF4-FFF2-40B4-BE49-F238E27FC236}">
                  <a16:creationId xmlns:a16="http://schemas.microsoft.com/office/drawing/2014/main" id="{AAC3B781-EC5D-2A6B-A647-5FD57DCBB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8" name="Oval 36">
              <a:extLst>
                <a:ext uri="{FF2B5EF4-FFF2-40B4-BE49-F238E27FC236}">
                  <a16:creationId xmlns:a16="http://schemas.microsoft.com/office/drawing/2014/main" id="{80DEAB53-2175-BE61-B1B2-3E5DC9E1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19" name="Oval 37">
              <a:extLst>
                <a:ext uri="{FF2B5EF4-FFF2-40B4-BE49-F238E27FC236}">
                  <a16:creationId xmlns:a16="http://schemas.microsoft.com/office/drawing/2014/main" id="{30D6FCCA-FE9D-47FF-F4F1-F8629B12A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220" name="Oval 38">
              <a:extLst>
                <a:ext uri="{FF2B5EF4-FFF2-40B4-BE49-F238E27FC236}">
                  <a16:creationId xmlns:a16="http://schemas.microsoft.com/office/drawing/2014/main" id="{98D659A7-788C-9DAD-B1A7-F35BF6079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1" name="Oval 39">
              <a:extLst>
                <a:ext uri="{FF2B5EF4-FFF2-40B4-BE49-F238E27FC236}">
                  <a16:creationId xmlns:a16="http://schemas.microsoft.com/office/drawing/2014/main" id="{5EFF2658-B77A-D675-B04F-6D3905256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2" name="Oval 40">
              <a:extLst>
                <a:ext uri="{FF2B5EF4-FFF2-40B4-BE49-F238E27FC236}">
                  <a16:creationId xmlns:a16="http://schemas.microsoft.com/office/drawing/2014/main" id="{7EAABD61-B5AC-D0B5-6BC5-4D2682801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23" name="Straight Connector 41">
              <a:extLst>
                <a:ext uri="{FF2B5EF4-FFF2-40B4-BE49-F238E27FC236}">
                  <a16:creationId xmlns:a16="http://schemas.microsoft.com/office/drawing/2014/main" id="{178E612B-E1FD-C42F-FA54-3AA1231E4230}"/>
                </a:ext>
              </a:extLst>
            </p:cNvPr>
            <p:cNvCxnSpPr>
              <a:cxnSpLocks/>
              <a:stCxn id="219" idx="6"/>
              <a:endCxn id="22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4" name="Straight Connector 42">
              <a:extLst>
                <a:ext uri="{FF2B5EF4-FFF2-40B4-BE49-F238E27FC236}">
                  <a16:creationId xmlns:a16="http://schemas.microsoft.com/office/drawing/2014/main" id="{FE30FABF-046C-8214-D0DA-7B4D3A2720F0}"/>
                </a:ext>
              </a:extLst>
            </p:cNvPr>
            <p:cNvCxnSpPr>
              <a:cxnSpLocks/>
              <a:stCxn id="220" idx="6"/>
              <a:endCxn id="22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5" name="Straight Connector 43">
              <a:extLst>
                <a:ext uri="{FF2B5EF4-FFF2-40B4-BE49-F238E27FC236}">
                  <a16:creationId xmlns:a16="http://schemas.microsoft.com/office/drawing/2014/main" id="{BE6A08E4-A6EF-7204-1102-EBFC6A73ECBD}"/>
                </a:ext>
              </a:extLst>
            </p:cNvPr>
            <p:cNvCxnSpPr>
              <a:cxnSpLocks/>
              <a:stCxn id="221" idx="6"/>
              <a:endCxn id="22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26" name="Oval 44">
              <a:extLst>
                <a:ext uri="{FF2B5EF4-FFF2-40B4-BE49-F238E27FC236}">
                  <a16:creationId xmlns:a16="http://schemas.microsoft.com/office/drawing/2014/main" id="{1E611B17-958C-743D-0088-0E6C160CAE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27" name="Oval 45">
              <a:extLst>
                <a:ext uri="{FF2B5EF4-FFF2-40B4-BE49-F238E27FC236}">
                  <a16:creationId xmlns:a16="http://schemas.microsoft.com/office/drawing/2014/main" id="{561DA670-F26E-1C4E-8EA5-9F2DA544C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28" name="Straight Connector 46">
              <a:extLst>
                <a:ext uri="{FF2B5EF4-FFF2-40B4-BE49-F238E27FC236}">
                  <a16:creationId xmlns:a16="http://schemas.microsoft.com/office/drawing/2014/main" id="{25C9BDB2-BB8C-30FA-CA80-1999B7FDCF6E}"/>
                </a:ext>
              </a:extLst>
            </p:cNvPr>
            <p:cNvCxnSpPr>
              <a:cxnSpLocks/>
              <a:stCxn id="217" idx="6"/>
              <a:endCxn id="22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40991D3C-F1BA-ED46-A14C-2ADEA714CE4B}"/>
                </a:ext>
              </a:extLst>
            </p:cNvPr>
            <p:cNvCxnSpPr>
              <a:cxnSpLocks/>
              <a:stCxn id="222" idx="6"/>
              <a:endCxn id="22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FB18F758-FCA6-F470-D5CE-25000DAA7C9D}"/>
                </a:ext>
              </a:extLst>
            </p:cNvPr>
            <p:cNvCxnSpPr>
              <a:cxnSpLocks/>
              <a:stCxn id="218" idx="6"/>
              <a:endCxn id="22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E216D416-11BC-AD21-C869-A12A05165D60}"/>
                </a:ext>
              </a:extLst>
            </p:cNvPr>
            <p:cNvCxnSpPr>
              <a:cxnSpLocks/>
              <a:stCxn id="217" idx="6"/>
              <a:endCxn id="22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8764EFD8-E8C6-C2A6-776E-6DAE310D43F6}"/>
                </a:ext>
              </a:extLst>
            </p:cNvPr>
            <p:cNvCxnSpPr>
              <a:cxnSpLocks/>
              <a:stCxn id="222" idx="6"/>
              <a:endCxn id="22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3" name="Straight Connector 51">
              <a:extLst>
                <a:ext uri="{FF2B5EF4-FFF2-40B4-BE49-F238E27FC236}">
                  <a16:creationId xmlns:a16="http://schemas.microsoft.com/office/drawing/2014/main" id="{7DE08459-31B1-C988-E32C-6759D87963F6}"/>
                </a:ext>
              </a:extLst>
            </p:cNvPr>
            <p:cNvCxnSpPr>
              <a:cxnSpLocks/>
              <a:stCxn id="218" idx="6"/>
              <a:endCxn id="22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2AB69AEE-3237-2609-D94A-3A19230802F3}"/>
              </a:ext>
            </a:extLst>
          </p:cNvPr>
          <p:cNvCxnSpPr>
            <a:cxnSpLocks/>
          </p:cNvCxnSpPr>
          <p:nvPr/>
        </p:nvCxnSpPr>
        <p:spPr>
          <a:xfrm>
            <a:off x="6681398" y="4843803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화살표: 오른쪽 239">
            <a:extLst>
              <a:ext uri="{FF2B5EF4-FFF2-40B4-BE49-F238E27FC236}">
                <a16:creationId xmlns:a16="http://schemas.microsoft.com/office/drawing/2014/main" id="{2D704096-6D29-CC7F-8043-FA9C2B5D2BB7}"/>
              </a:ext>
            </a:extLst>
          </p:cNvPr>
          <p:cNvSpPr/>
          <p:nvPr/>
        </p:nvSpPr>
        <p:spPr>
          <a:xfrm>
            <a:off x="6846260" y="2741089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3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Merge-Canvas Size Decision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Exploit profiled accuracy of merge-canvas combination according to deadline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21546-F1B3-A467-E7F7-BF0708A0A06C}"/>
              </a:ext>
            </a:extLst>
          </p:cNvPr>
          <p:cNvSpPr txBox="1"/>
          <p:nvPr/>
        </p:nvSpPr>
        <p:spPr>
          <a:xfrm>
            <a:off x="425831" y="2196025"/>
            <a:ext cx="2452912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Set of Merge and Canvas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Combination by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deadline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D210-B9E0-2BAB-F9FA-329F5F35F973}"/>
              </a:ext>
            </a:extLst>
          </p:cNvPr>
          <p:cNvSpPr txBox="1"/>
          <p:nvPr/>
        </p:nvSpPr>
        <p:spPr>
          <a:xfrm>
            <a:off x="3378903" y="2380692"/>
            <a:ext cx="2386194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Sort by profiled accuracy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87B7-7796-16BE-F0AF-D7D5153C433E}"/>
              </a:ext>
            </a:extLst>
          </p:cNvPr>
          <p:cNvSpPr txBox="1"/>
          <p:nvPr/>
        </p:nvSpPr>
        <p:spPr>
          <a:xfrm>
            <a:off x="3338690" y="2196024"/>
            <a:ext cx="2386194" cy="792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Sort by decreasing profiled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accuracy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83414-F628-62D7-22D8-20BA856E50E0}"/>
              </a:ext>
            </a:extLst>
          </p:cNvPr>
          <p:cNvSpPr txBox="1"/>
          <p:nvPr/>
        </p:nvSpPr>
        <p:spPr>
          <a:xfrm>
            <a:off x="6328346" y="2386283"/>
            <a:ext cx="2297017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Consider image </a:t>
            </a:r>
            <a:r>
              <a:rPr lang="en-US" altLang="ko-KR" sz="1600" dirty="0">
                <a:solidFill>
                  <a:schemeClr val="accent1"/>
                </a:solidFill>
                <a:cs typeface="Times New Roman" panose="02020603050405020304" pitchFamily="18" charset="0"/>
              </a:rPr>
              <a:t>density</a:t>
            </a:r>
          </a:p>
        </p:txBody>
      </p:sp>
      <p:sp>
        <p:nvSpPr>
          <p:cNvPr id="14" name="오른쪽 화살표[R] 3">
            <a:extLst>
              <a:ext uri="{FF2B5EF4-FFF2-40B4-BE49-F238E27FC236}">
                <a16:creationId xmlns:a16="http://schemas.microsoft.com/office/drawing/2014/main" id="{0904C12A-3B36-7FF0-7AC8-D1445053BB4A}"/>
              </a:ext>
            </a:extLst>
          </p:cNvPr>
          <p:cNvSpPr/>
          <p:nvPr/>
        </p:nvSpPr>
        <p:spPr>
          <a:xfrm>
            <a:off x="2975429" y="2494084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3">
            <a:extLst>
              <a:ext uri="{FF2B5EF4-FFF2-40B4-BE49-F238E27FC236}">
                <a16:creationId xmlns:a16="http://schemas.microsoft.com/office/drawing/2014/main" id="{76918C04-712D-30D2-AB14-E2BFFE926F41}"/>
              </a:ext>
            </a:extLst>
          </p:cNvPr>
          <p:cNvSpPr/>
          <p:nvPr/>
        </p:nvSpPr>
        <p:spPr>
          <a:xfrm>
            <a:off x="5857917" y="2528989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73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Merge-Canvas Size Decision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of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dense images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drops as image size drops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ACB05-B06B-E132-E622-BC87D1744624}"/>
              </a:ext>
            </a:extLst>
          </p:cNvPr>
          <p:cNvSpPr txBox="1"/>
          <p:nvPr/>
        </p:nvSpPr>
        <p:spPr>
          <a:xfrm>
            <a:off x="408014" y="2077925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High Density Image (D1) 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F3844C73-F2EA-0D15-9E36-B9CFF620F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18" t="10406" b="22200"/>
          <a:stretch/>
        </p:blipFill>
        <p:spPr>
          <a:xfrm>
            <a:off x="5410428" y="2064803"/>
            <a:ext cx="3697030" cy="21813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D953DB-38D0-5392-404E-439D1A13D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9" y="2550266"/>
            <a:ext cx="2386195" cy="14621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684DF4-DA48-F252-A908-14FB70B0D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333" y="2531009"/>
            <a:ext cx="2421746" cy="146216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BF879E-C14A-4607-7FC8-0977D8C5E130}"/>
              </a:ext>
            </a:extLst>
          </p:cNvPr>
          <p:cNvCxnSpPr>
            <a:cxnSpLocks/>
          </p:cNvCxnSpPr>
          <p:nvPr/>
        </p:nvCxnSpPr>
        <p:spPr>
          <a:xfrm>
            <a:off x="8635003" y="2986320"/>
            <a:ext cx="0" cy="2757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557F17C-E913-A260-B618-CA66F3B933BD}"/>
              </a:ext>
            </a:extLst>
          </p:cNvPr>
          <p:cNvCxnSpPr>
            <a:cxnSpLocks/>
          </p:cNvCxnSpPr>
          <p:nvPr/>
        </p:nvCxnSpPr>
        <p:spPr>
          <a:xfrm>
            <a:off x="8187328" y="2776770"/>
            <a:ext cx="0" cy="209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404A944-B026-5842-4840-042C42302B19}"/>
              </a:ext>
            </a:extLst>
          </p:cNvPr>
          <p:cNvCxnSpPr>
            <a:cxnSpLocks/>
          </p:cNvCxnSpPr>
          <p:nvPr/>
        </p:nvCxnSpPr>
        <p:spPr>
          <a:xfrm>
            <a:off x="7782515" y="2671995"/>
            <a:ext cx="0" cy="15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D6A8E5-D2E2-BF7F-3837-9C038BF8CADE}"/>
              </a:ext>
            </a:extLst>
          </p:cNvPr>
          <p:cNvCxnSpPr>
            <a:cxnSpLocks/>
          </p:cNvCxnSpPr>
          <p:nvPr/>
        </p:nvCxnSpPr>
        <p:spPr>
          <a:xfrm>
            <a:off x="7396752" y="2633555"/>
            <a:ext cx="0" cy="1102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3E079D9-4CAA-D391-3DBF-D257C3BE128E}"/>
              </a:ext>
            </a:extLst>
          </p:cNvPr>
          <p:cNvCxnSpPr>
            <a:cxnSpLocks/>
          </p:cNvCxnSpPr>
          <p:nvPr/>
        </p:nvCxnSpPr>
        <p:spPr>
          <a:xfrm>
            <a:off x="7018133" y="2602259"/>
            <a:ext cx="0" cy="908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C4DB64B1-4B86-6300-02CF-810869795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614" b="22048"/>
          <a:stretch/>
        </p:blipFill>
        <p:spPr>
          <a:xfrm>
            <a:off x="87341" y="4361297"/>
            <a:ext cx="3094074" cy="2409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DB7C24-7E5B-2E91-3D7F-3CA0DA8AA8B7}"/>
              </a:ext>
            </a:extLst>
          </p:cNvPr>
          <p:cNvSpPr txBox="1"/>
          <p:nvPr/>
        </p:nvSpPr>
        <p:spPr>
          <a:xfrm>
            <a:off x="3731410" y="4683403"/>
            <a:ext cx="4512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We exploit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previous frame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to determine a frame’s density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1E48B-71D0-EC21-9348-3B07A67E7E53}"/>
              </a:ext>
            </a:extLst>
          </p:cNvPr>
          <p:cNvSpPr txBox="1"/>
          <p:nvPr/>
        </p:nvSpPr>
        <p:spPr>
          <a:xfrm>
            <a:off x="4093431" y="5757550"/>
            <a:ext cx="4046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Dense image gets larger merge size from sorted set  </a:t>
            </a:r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12A600-4B9E-AF8B-1CAD-22D2D5B79B20}"/>
              </a:ext>
            </a:extLst>
          </p:cNvPr>
          <p:cNvSpPr/>
          <p:nvPr/>
        </p:nvSpPr>
        <p:spPr>
          <a:xfrm>
            <a:off x="842210" y="4812631"/>
            <a:ext cx="998621" cy="1564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B824C-C78E-F3D4-C536-B691F9E0A4F7}"/>
              </a:ext>
            </a:extLst>
          </p:cNvPr>
          <p:cNvSpPr txBox="1"/>
          <p:nvPr/>
        </p:nvSpPr>
        <p:spPr>
          <a:xfrm>
            <a:off x="2918108" y="2072622"/>
            <a:ext cx="2386195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Low Density Image(D2) </a:t>
            </a:r>
          </a:p>
        </p:txBody>
      </p:sp>
    </p:spTree>
    <p:extLst>
      <p:ext uri="{BB962C8B-B14F-4D97-AF65-F5344CB8AC3E}">
        <p14:creationId xmlns:p14="http://schemas.microsoft.com/office/powerpoint/2010/main" val="9978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Localization Module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Merge Image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8DE2C-7D77-6ADE-6F83-88461FC1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587859" y="2334170"/>
            <a:ext cx="889491" cy="596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4BA06E-89EB-A79C-3474-ED951895B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471569" y="2334170"/>
            <a:ext cx="889491" cy="591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5508CF-079C-8200-5799-75DA42C5A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591336" y="2910838"/>
            <a:ext cx="889491" cy="596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CF0B29-55C3-FDB8-B821-DC5BCA93E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478121" y="2902786"/>
            <a:ext cx="882940" cy="60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CDB2A-1F34-19C6-7E48-6C0B7D9BBC33}"/>
              </a:ext>
            </a:extLst>
          </p:cNvPr>
          <p:cNvSpPr txBox="1"/>
          <p:nvPr/>
        </p:nvSpPr>
        <p:spPr>
          <a:xfrm>
            <a:off x="894908" y="257706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D03D1-6388-C92C-DB6A-6B8C3B2F373B}"/>
              </a:ext>
            </a:extLst>
          </p:cNvPr>
          <p:cNvSpPr txBox="1"/>
          <p:nvPr/>
        </p:nvSpPr>
        <p:spPr>
          <a:xfrm>
            <a:off x="1784399" y="256295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EC14C-10B1-0D6D-2734-09C0126BF6A2}"/>
              </a:ext>
            </a:extLst>
          </p:cNvPr>
          <p:cNvSpPr txBox="1"/>
          <p:nvPr/>
        </p:nvSpPr>
        <p:spPr>
          <a:xfrm>
            <a:off x="929248" y="3153054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4CE9E-85FA-8192-AF42-9780C6443AEF}"/>
              </a:ext>
            </a:extLst>
          </p:cNvPr>
          <p:cNvSpPr txBox="1"/>
          <p:nvPr/>
        </p:nvSpPr>
        <p:spPr>
          <a:xfrm>
            <a:off x="1788059" y="319822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1EDF4E4-85E5-5B8E-5120-C550A317AD43}"/>
              </a:ext>
            </a:extLst>
          </p:cNvPr>
          <p:cNvGrpSpPr/>
          <p:nvPr/>
        </p:nvGrpSpPr>
        <p:grpSpPr>
          <a:xfrm>
            <a:off x="5518121" y="2564452"/>
            <a:ext cx="1054875" cy="723095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15" name="Straight Connector 12">
              <a:extLst>
                <a:ext uri="{FF2B5EF4-FFF2-40B4-BE49-F238E27FC236}">
                  <a16:creationId xmlns:a16="http://schemas.microsoft.com/office/drawing/2014/main" id="{A57B9A64-50B1-8F65-E828-704F57FCF066}"/>
                </a:ext>
              </a:extLst>
            </p:cNvPr>
            <p:cNvCxnSpPr>
              <a:cxnSpLocks/>
              <a:stCxn id="27" idx="6"/>
              <a:endCxn id="3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66098E13-011C-EF8B-79C6-31FE0418F72F}"/>
                </a:ext>
              </a:extLst>
            </p:cNvPr>
            <p:cNvCxnSpPr>
              <a:cxnSpLocks/>
              <a:stCxn id="27" idx="6"/>
              <a:endCxn id="4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8372F7DB-7933-09B3-B35F-814710E0244C}"/>
                </a:ext>
              </a:extLst>
            </p:cNvPr>
            <p:cNvCxnSpPr>
              <a:cxnSpLocks/>
              <a:stCxn id="27" idx="6"/>
              <a:endCxn id="4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5">
              <a:extLst>
                <a:ext uri="{FF2B5EF4-FFF2-40B4-BE49-F238E27FC236}">
                  <a16:creationId xmlns:a16="http://schemas.microsoft.com/office/drawing/2014/main" id="{01789F06-8C7C-08D4-D838-D47691ED4305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19FC7FB9-D226-A4E1-F56E-98065AFD1650}"/>
                </a:ext>
              </a:extLst>
            </p:cNvPr>
            <p:cNvCxnSpPr>
              <a:cxnSpLocks/>
              <a:stCxn id="28" idx="6"/>
              <a:endCxn id="4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B25CB473-AC2A-CDC0-8664-9AD36F25CC88}"/>
                </a:ext>
              </a:extLst>
            </p:cNvPr>
            <p:cNvCxnSpPr>
              <a:cxnSpLocks/>
              <a:stCxn id="28" idx="6"/>
              <a:endCxn id="4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475C3B1E-076C-9D43-4E88-3CEE4D8A51F6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413D685D-845F-914B-5026-FB7D7022EB50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2A34A19B-FF08-9DC2-E45F-7A1C23F3F9FF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2">
              <a:extLst>
                <a:ext uri="{FF2B5EF4-FFF2-40B4-BE49-F238E27FC236}">
                  <a16:creationId xmlns:a16="http://schemas.microsoft.com/office/drawing/2014/main" id="{414FDF74-CC70-8F3E-22B6-D8D79E0F770C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9575E713-7E26-B935-D64A-D2628906D9F5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4">
              <a:extLst>
                <a:ext uri="{FF2B5EF4-FFF2-40B4-BE49-F238E27FC236}">
                  <a16:creationId xmlns:a16="http://schemas.microsoft.com/office/drawing/2014/main" id="{0FAF37E5-75C3-1245-4C16-63ECB626E36C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173DEA3F-ADB7-39CE-FBEE-CDDBA92CF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96A4683F-9521-FD40-F2EF-E41135D80D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C03AE48-CD74-840B-ABB0-EA84E2998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8FCD73C6-E78B-B5DB-82AE-5E530E3061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A0F88D74-F719-0A12-E599-71E9001E9529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DE1566F4-3DBC-8457-C77E-EE98082E993A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5EBD6819-B3F1-7765-8311-73A871F7AE0F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2">
              <a:extLst>
                <a:ext uri="{FF2B5EF4-FFF2-40B4-BE49-F238E27FC236}">
                  <a16:creationId xmlns:a16="http://schemas.microsoft.com/office/drawing/2014/main" id="{2A29A50C-548A-1C3A-07EB-CAAB99574B42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AED5C6AC-2618-2001-8303-8237876EAC2C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519840E8-A936-92EE-36F1-295B7A652C9C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4BBE1F67-192E-E21B-8380-B71698560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E5D64190-B522-08E9-C995-2C828D183C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2DFEC537-D2E3-B2E9-DD8C-EC38F19CC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D2C3AA5E-1479-9D86-D73B-244BDF2D0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FB38EC49-6B06-E71C-E55A-6D4182D04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8163164C-E725-EC3C-31E3-D5F4852DC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1">
              <a:extLst>
                <a:ext uri="{FF2B5EF4-FFF2-40B4-BE49-F238E27FC236}">
                  <a16:creationId xmlns:a16="http://schemas.microsoft.com/office/drawing/2014/main" id="{D8B644E0-D546-1BA7-0307-645858BFCB7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2">
              <a:extLst>
                <a:ext uri="{FF2B5EF4-FFF2-40B4-BE49-F238E27FC236}">
                  <a16:creationId xmlns:a16="http://schemas.microsoft.com/office/drawing/2014/main" id="{88D4F024-9B7E-8F34-DFCC-7FD8914B9B53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3">
              <a:extLst>
                <a:ext uri="{FF2B5EF4-FFF2-40B4-BE49-F238E27FC236}">
                  <a16:creationId xmlns:a16="http://schemas.microsoft.com/office/drawing/2014/main" id="{54BCF774-CDF9-A1C8-E496-F9A91E71B83F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10753AA7-7E1D-9264-CFBC-71E862911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F1E5634F-E52C-30FA-4DC7-1EF149189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8" name="Straight Connector 46">
              <a:extLst>
                <a:ext uri="{FF2B5EF4-FFF2-40B4-BE49-F238E27FC236}">
                  <a16:creationId xmlns:a16="http://schemas.microsoft.com/office/drawing/2014/main" id="{BEA4EEB6-7194-0C92-0ADC-480294F1B7ED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7">
              <a:extLst>
                <a:ext uri="{FF2B5EF4-FFF2-40B4-BE49-F238E27FC236}">
                  <a16:creationId xmlns:a16="http://schemas.microsoft.com/office/drawing/2014/main" id="{7D97EFB2-F666-3307-1C54-EC34A70590D5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0CA8B72C-5BEB-E255-AB1D-B6B13E35E54F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49">
              <a:extLst>
                <a:ext uri="{FF2B5EF4-FFF2-40B4-BE49-F238E27FC236}">
                  <a16:creationId xmlns:a16="http://schemas.microsoft.com/office/drawing/2014/main" id="{CAE3DE16-6C11-54CC-00C4-B34498372722}"/>
                </a:ext>
              </a:extLst>
            </p:cNvPr>
            <p:cNvCxnSpPr>
              <a:cxnSpLocks/>
              <a:stCxn id="37" idx="6"/>
              <a:endCxn id="4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0">
              <a:extLst>
                <a:ext uri="{FF2B5EF4-FFF2-40B4-BE49-F238E27FC236}">
                  <a16:creationId xmlns:a16="http://schemas.microsoft.com/office/drawing/2014/main" id="{955BAD4A-563D-BE5B-91BF-72F73988C7EC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1">
              <a:extLst>
                <a:ext uri="{FF2B5EF4-FFF2-40B4-BE49-F238E27FC236}">
                  <a16:creationId xmlns:a16="http://schemas.microsoft.com/office/drawing/2014/main" id="{C4198DB4-1EC3-6613-3A41-8200BF75A00E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69FF42C-E6A4-2EEC-5531-124E30C31CAA}"/>
              </a:ext>
            </a:extLst>
          </p:cNvPr>
          <p:cNvSpPr txBox="1"/>
          <p:nvPr/>
        </p:nvSpPr>
        <p:spPr>
          <a:xfrm>
            <a:off x="7278387" y="2616590"/>
            <a:ext cx="139711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Localized </a:t>
            </a:r>
            <a:r>
              <a:rPr lang="en-US" altLang="ko-KR" sz="1600" dirty="0" err="1">
                <a:cs typeface="Times New Roman" panose="02020603050405020304" pitchFamily="18" charset="0"/>
              </a:rPr>
              <a:t>RoI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41E0E8-2029-20A3-D13F-5E6402A15BA3}"/>
              </a:ext>
            </a:extLst>
          </p:cNvPr>
          <p:cNvSpPr txBox="1"/>
          <p:nvPr/>
        </p:nvSpPr>
        <p:spPr>
          <a:xfrm>
            <a:off x="3384673" y="3567561"/>
            <a:ext cx="12590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Resize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6E81D3E-7CD6-AEE2-42CD-AB81E85FF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553" y="2460833"/>
            <a:ext cx="1295295" cy="9002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7884716-1826-03A6-392F-7E8433E4B3F4}"/>
              </a:ext>
            </a:extLst>
          </p:cNvPr>
          <p:cNvSpPr txBox="1"/>
          <p:nvPr/>
        </p:nvSpPr>
        <p:spPr>
          <a:xfrm>
            <a:off x="5433378" y="3566353"/>
            <a:ext cx="12590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DNN</a:t>
            </a:r>
          </a:p>
        </p:txBody>
      </p:sp>
      <p:sp>
        <p:nvSpPr>
          <p:cNvPr id="82" name="오른쪽 화살표[R] 3">
            <a:extLst>
              <a:ext uri="{FF2B5EF4-FFF2-40B4-BE49-F238E27FC236}">
                <a16:creationId xmlns:a16="http://schemas.microsoft.com/office/drawing/2014/main" id="{6B964D11-B324-3097-3AB2-190ED1690F5F}"/>
              </a:ext>
            </a:extLst>
          </p:cNvPr>
          <p:cNvSpPr/>
          <p:nvPr/>
        </p:nvSpPr>
        <p:spPr>
          <a:xfrm>
            <a:off x="2720340" y="2783657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오른쪽 화살표[R] 3">
            <a:extLst>
              <a:ext uri="{FF2B5EF4-FFF2-40B4-BE49-F238E27FC236}">
                <a16:creationId xmlns:a16="http://schemas.microsoft.com/office/drawing/2014/main" id="{5948EF9A-D1D5-FFF2-5E1F-9BA179CF715B}"/>
              </a:ext>
            </a:extLst>
          </p:cNvPr>
          <p:cNvSpPr/>
          <p:nvPr/>
        </p:nvSpPr>
        <p:spPr>
          <a:xfrm>
            <a:off x="4916071" y="2804055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오른쪽 화살표[R] 3">
            <a:extLst>
              <a:ext uri="{FF2B5EF4-FFF2-40B4-BE49-F238E27FC236}">
                <a16:creationId xmlns:a16="http://schemas.microsoft.com/office/drawing/2014/main" id="{F849AA90-1581-12BB-EDA8-95953234698D}"/>
              </a:ext>
            </a:extLst>
          </p:cNvPr>
          <p:cNvSpPr/>
          <p:nvPr/>
        </p:nvSpPr>
        <p:spPr>
          <a:xfrm>
            <a:off x="6937055" y="2801617"/>
            <a:ext cx="234094" cy="27515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DD079D-EEAC-72EF-5337-93D35945293F}"/>
              </a:ext>
            </a:extLst>
          </p:cNvPr>
          <p:cNvSpPr txBox="1"/>
          <p:nvPr/>
        </p:nvSpPr>
        <p:spPr>
          <a:xfrm>
            <a:off x="688533" y="3648633"/>
            <a:ext cx="156607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</a:t>
            </a:r>
          </a:p>
        </p:txBody>
      </p:sp>
    </p:spTree>
    <p:extLst>
      <p:ext uri="{BB962C8B-B14F-4D97-AF65-F5344CB8AC3E}">
        <p14:creationId xmlns:p14="http://schemas.microsoft.com/office/powerpoint/2010/main" val="45723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Title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Real-Time Object Detection in Multi-Camera Scenarios: A Novel Framework Combining Image Merging and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Patching Techniques with Dynamic Scaling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5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Patch &amp; Detection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Resize object size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Recursive Packing Algorithm</a:t>
            </a:r>
          </a:p>
        </p:txBody>
      </p:sp>
    </p:spTree>
    <p:extLst>
      <p:ext uri="{BB962C8B-B14F-4D97-AF65-F5344CB8AC3E}">
        <p14:creationId xmlns:p14="http://schemas.microsoft.com/office/powerpoint/2010/main" val="158732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927AE-833D-43DC-8A2C-D735685E0C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1" y="2738539"/>
            <a:ext cx="1134318" cy="1134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FE469-2B2D-40CE-A2AE-5D93F35E6A83}"/>
              </a:ext>
            </a:extLst>
          </p:cNvPr>
          <p:cNvSpPr/>
          <p:nvPr/>
        </p:nvSpPr>
        <p:spPr>
          <a:xfrm>
            <a:off x="1" y="4390696"/>
            <a:ext cx="9144000" cy="144201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D82F6-6608-46B6-B381-9916447EE76B}"/>
              </a:ext>
            </a:extLst>
          </p:cNvPr>
          <p:cNvSpPr/>
          <p:nvPr/>
        </p:nvSpPr>
        <p:spPr>
          <a:xfrm>
            <a:off x="3266091" y="1940695"/>
            <a:ext cx="261181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2E229-2378-4405-9087-57671A5FC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3643414" y="5049482"/>
            <a:ext cx="1298367" cy="42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AEF9-A9A0-4A4E-8490-94A1970A7D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3F5BE-94BC-4D0A-8CC1-AC4E9C90E8A0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C63D-1CA9-4C0D-85F9-6274710D2EA5}"/>
              </a:ext>
            </a:extLst>
          </p:cNvPr>
          <p:cNvSpPr txBox="1"/>
          <p:nvPr/>
        </p:nvSpPr>
        <p:spPr>
          <a:xfrm>
            <a:off x="1691139" y="5711522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(kye0520@dgist.ac.kr)</a:t>
            </a:r>
          </a:p>
        </p:txBody>
      </p:sp>
    </p:spTree>
    <p:extLst>
      <p:ext uri="{BB962C8B-B14F-4D97-AF65-F5344CB8AC3E}">
        <p14:creationId xmlns:p14="http://schemas.microsoft.com/office/powerpoint/2010/main" val="391388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2A5926-A7F9-0808-EFEC-162F8A2AD4C9}"/>
              </a:ext>
            </a:extLst>
          </p:cNvPr>
          <p:cNvSpPr txBox="1"/>
          <p:nvPr/>
        </p:nvSpPr>
        <p:spPr>
          <a:xfrm>
            <a:off x="0" y="999558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Evaluation Setup</a:t>
            </a:r>
          </a:p>
        </p:txBody>
      </p:sp>
    </p:spTree>
    <p:extLst>
      <p:ext uri="{BB962C8B-B14F-4D97-AF65-F5344CB8AC3E}">
        <p14:creationId xmlns:p14="http://schemas.microsoft.com/office/powerpoint/2010/main" val="186432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6D56EC6-BF0E-12A7-2993-3044FA4A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" y="2194568"/>
            <a:ext cx="4815068" cy="369607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Deadline miss comparison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962485" y="1679675"/>
            <a:ext cx="344717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Deadline Miss ratio comparison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26A44-10DC-6390-1E20-8B89EDF1498D}"/>
              </a:ext>
            </a:extLst>
          </p:cNvPr>
          <p:cNvSpPr txBox="1"/>
          <p:nvPr/>
        </p:nvSpPr>
        <p:spPr>
          <a:xfrm>
            <a:off x="5027763" y="1863897"/>
            <a:ext cx="3761669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Vanilla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is vulnerable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dynamically changing deadlines.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715F7-F65A-944F-A968-1C2F417DC7BC}"/>
              </a:ext>
            </a:extLst>
          </p:cNvPr>
          <p:cNvSpPr/>
          <p:nvPr/>
        </p:nvSpPr>
        <p:spPr>
          <a:xfrm>
            <a:off x="787078" y="4896573"/>
            <a:ext cx="3875432" cy="184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F3F8C-B0E2-CC18-9EFF-B0587E56E5A0}"/>
              </a:ext>
            </a:extLst>
          </p:cNvPr>
          <p:cNvSpPr txBox="1"/>
          <p:nvPr/>
        </p:nvSpPr>
        <p:spPr>
          <a:xfrm>
            <a:off x="5011972" y="4378183"/>
            <a:ext cx="3761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deciding  Merge and Canvas size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according to deadline helps meet deadline at any dynamically changing circumstances.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F6006-7FBF-8354-BB68-85E1239FEAD6}"/>
              </a:ext>
            </a:extLst>
          </p:cNvPr>
          <p:cNvSpPr txBox="1"/>
          <p:nvPr/>
        </p:nvSpPr>
        <p:spPr>
          <a:xfrm>
            <a:off x="5019868" y="2755294"/>
            <a:ext cx="3761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When processed with batch size of 4 ,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batching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is inefficient in that because of the time it takes to load and process each batch.</a:t>
            </a:r>
          </a:p>
        </p:txBody>
      </p:sp>
    </p:spTree>
    <p:extLst>
      <p:ext uri="{BB962C8B-B14F-4D97-AF65-F5344CB8AC3E}">
        <p14:creationId xmlns:p14="http://schemas.microsoft.com/office/powerpoint/2010/main" val="9166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5DC74A3A-2E9A-6144-993F-68E09FBD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" y="1594186"/>
            <a:ext cx="8202571" cy="33379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78706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1478247" y="1064436"/>
            <a:ext cx="618750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3883890" y="5066387"/>
            <a:ext cx="488975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Results show our higher accuracy results without deadline miss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C7F7F-73F7-E717-37CE-64A0B24BF89C}"/>
              </a:ext>
            </a:extLst>
          </p:cNvPr>
          <p:cNvSpPr txBox="1"/>
          <p:nvPr/>
        </p:nvSpPr>
        <p:spPr>
          <a:xfrm>
            <a:off x="426080" y="4924063"/>
            <a:ext cx="279179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Corresponding Image Resolution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2CE881-7007-1313-7970-E71D4B032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1" y="5399730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AD5E8-3E5B-2785-BA9C-0028DC44A4A9}"/>
              </a:ext>
            </a:extLst>
          </p:cNvPr>
          <p:cNvSpPr/>
          <p:nvPr/>
        </p:nvSpPr>
        <p:spPr>
          <a:xfrm>
            <a:off x="265814" y="5904818"/>
            <a:ext cx="3200399" cy="177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2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2BE687C-2A40-EDE2-B7D4-4C85C9A76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8" y="1560810"/>
            <a:ext cx="8232986" cy="33800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1584928" y="1016687"/>
            <a:ext cx="597414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4072928" y="5101190"/>
            <a:ext cx="428464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Results show our higher accuracy results without deadline miss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C7F7F-73F7-E717-37CE-64A0B24BF89C}"/>
              </a:ext>
            </a:extLst>
          </p:cNvPr>
          <p:cNvSpPr txBox="1"/>
          <p:nvPr/>
        </p:nvSpPr>
        <p:spPr>
          <a:xfrm>
            <a:off x="489358" y="4940831"/>
            <a:ext cx="279179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Corresponding Image Resolution</a:t>
            </a:r>
          </a:p>
        </p:txBody>
      </p:sp>
      <p:sp>
        <p:nvSpPr>
          <p:cNvPr id="51" name="번개 50">
            <a:extLst>
              <a:ext uri="{FF2B5EF4-FFF2-40B4-BE49-F238E27FC236}">
                <a16:creationId xmlns:a16="http://schemas.microsoft.com/office/drawing/2014/main" id="{4F39BBAC-008F-40B1-E996-A9A2895C9E95}"/>
              </a:ext>
            </a:extLst>
          </p:cNvPr>
          <p:cNvSpPr/>
          <p:nvPr/>
        </p:nvSpPr>
        <p:spPr>
          <a:xfrm rot="1121706">
            <a:off x="1377110" y="2173337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번개 51">
            <a:extLst>
              <a:ext uri="{FF2B5EF4-FFF2-40B4-BE49-F238E27FC236}">
                <a16:creationId xmlns:a16="http://schemas.microsoft.com/office/drawing/2014/main" id="{C9FD2EB1-6FCF-9934-E737-C552F5CACF70}"/>
              </a:ext>
            </a:extLst>
          </p:cNvPr>
          <p:cNvSpPr/>
          <p:nvPr/>
        </p:nvSpPr>
        <p:spPr>
          <a:xfrm rot="1121706">
            <a:off x="3267721" y="2159749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25B05-618B-2E81-3A57-12148851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59" y="5336064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8F3BF8-533A-A046-3239-F069820E9FE8}"/>
              </a:ext>
            </a:extLst>
          </p:cNvPr>
          <p:cNvSpPr/>
          <p:nvPr/>
        </p:nvSpPr>
        <p:spPr>
          <a:xfrm>
            <a:off x="382956" y="6027943"/>
            <a:ext cx="3200399" cy="177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4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Classification Accuracy 3 :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712673" y="5174844"/>
            <a:ext cx="3032587" cy="162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 :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Frame of previous object number over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 : 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Frame of previous object number under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C350F-1DA6-F783-EE93-3547AD23CD91}"/>
              </a:ext>
            </a:extLst>
          </p:cNvPr>
          <p:cNvSpPr txBox="1"/>
          <p:nvPr/>
        </p:nvSpPr>
        <p:spPr>
          <a:xfrm>
            <a:off x="4932624" y="1401006"/>
            <a:ext cx="34987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of different density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3E1D9-22D3-D995-C9A6-6969510540AF}"/>
              </a:ext>
            </a:extLst>
          </p:cNvPr>
          <p:cNvSpPr txBox="1"/>
          <p:nvPr/>
        </p:nvSpPr>
        <p:spPr>
          <a:xfrm>
            <a:off x="764713" y="1510471"/>
            <a:ext cx="270581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Number of object distribution per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707BE-455F-4EDE-AFF0-5F7661558993}"/>
              </a:ext>
            </a:extLst>
          </p:cNvPr>
          <p:cNvSpPr txBox="1"/>
          <p:nvPr/>
        </p:nvSpPr>
        <p:spPr>
          <a:xfrm>
            <a:off x="1068559" y="4713351"/>
            <a:ext cx="209811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Density Level</a:t>
            </a:r>
          </a:p>
        </p:txBody>
      </p:sp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C027528-B0E6-8A1E-5844-6FEEA59AA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6844" r="20338" b="1109"/>
          <a:stretch/>
        </p:blipFill>
        <p:spPr>
          <a:xfrm>
            <a:off x="867230" y="2393439"/>
            <a:ext cx="2500777" cy="2270250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7EA2D724-88D3-7C55-E876-DE80E6EA3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95" y="1955769"/>
            <a:ext cx="3489632" cy="3068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1FAA4-87AC-34DB-549F-0BD036307BBF}"/>
              </a:ext>
            </a:extLst>
          </p:cNvPr>
          <p:cNvSpPr txBox="1"/>
          <p:nvPr/>
        </p:nvSpPr>
        <p:spPr>
          <a:xfrm>
            <a:off x="4941695" y="5456994"/>
            <a:ext cx="348963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Our model shows higher accuracy even to dense images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D4CA-8489-AE05-C349-3C40823B32B7}"/>
              </a:ext>
            </a:extLst>
          </p:cNvPr>
          <p:cNvSpPr/>
          <p:nvPr/>
        </p:nvSpPr>
        <p:spPr>
          <a:xfrm>
            <a:off x="7343775" y="2705100"/>
            <a:ext cx="339725" cy="171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31DBB631-49B7-5959-B326-325ADCFEC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2" y="2307997"/>
            <a:ext cx="3976286" cy="287318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Breakdown latency of Patching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44130-6F57-F6AD-F06C-7C2CF5C34E21}"/>
              </a:ext>
            </a:extLst>
          </p:cNvPr>
          <p:cNvSpPr txBox="1"/>
          <p:nvPr/>
        </p:nvSpPr>
        <p:spPr>
          <a:xfrm>
            <a:off x="568552" y="5256884"/>
            <a:ext cx="38341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Execution time of patching only covers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5%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8%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whole framework respectively.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D1528-03C0-B0DA-6C1B-DC50E103B590}"/>
              </a:ext>
            </a:extLst>
          </p:cNvPr>
          <p:cNvSpPr txBox="1"/>
          <p:nvPr/>
        </p:nvSpPr>
        <p:spPr>
          <a:xfrm>
            <a:off x="1159518" y="1460936"/>
            <a:ext cx="25100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Breakdown latency of Patching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26056-B74F-0081-31D8-5C334770D746}"/>
              </a:ext>
            </a:extLst>
          </p:cNvPr>
          <p:cNvSpPr txBox="1"/>
          <p:nvPr/>
        </p:nvSpPr>
        <p:spPr>
          <a:xfrm>
            <a:off x="5733445" y="1503807"/>
            <a:ext cx="25100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Patching execution time with the number of objects</a:t>
            </a:r>
          </a:p>
        </p:txBody>
      </p:sp>
      <p:pic>
        <p:nvPicPr>
          <p:cNvPr id="8" name="그림 7" descr="텍스트, 스크린샷, 번호, 직사각형이(가) 표시된 사진&#10;&#10;자동 생성된 설명">
            <a:extLst>
              <a:ext uri="{FF2B5EF4-FFF2-40B4-BE49-F238E27FC236}">
                <a16:creationId xmlns:a16="http://schemas.microsoft.com/office/drawing/2014/main" id="{E60E0C00-CD11-0B3A-C2E3-33623740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52" y="2435856"/>
            <a:ext cx="3208639" cy="26652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0E6439-B802-3760-656C-6625817C86FC}"/>
              </a:ext>
            </a:extLst>
          </p:cNvPr>
          <p:cNvSpPr/>
          <p:nvPr/>
        </p:nvSpPr>
        <p:spPr>
          <a:xfrm>
            <a:off x="1346200" y="3333750"/>
            <a:ext cx="415925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3CE0B-0BBE-CD5A-3E27-A24D50CB5EBB}"/>
              </a:ext>
            </a:extLst>
          </p:cNvPr>
          <p:cNvSpPr/>
          <p:nvPr/>
        </p:nvSpPr>
        <p:spPr>
          <a:xfrm>
            <a:off x="2346325" y="3692265"/>
            <a:ext cx="415925" cy="22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65D93-7C72-0E97-62E2-0113B92CF192}"/>
              </a:ext>
            </a:extLst>
          </p:cNvPr>
          <p:cNvSpPr txBox="1"/>
          <p:nvPr/>
        </p:nvSpPr>
        <p:spPr>
          <a:xfrm>
            <a:off x="5222876" y="5256884"/>
            <a:ext cx="369202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the execution time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with respect to the number of objects is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8CD3F-C488-DEA5-87F1-618578CB9F78}"/>
              </a:ext>
            </a:extLst>
          </p:cNvPr>
          <p:cNvSpPr txBox="1"/>
          <p:nvPr/>
        </p:nvSpPr>
        <p:spPr>
          <a:xfrm>
            <a:off x="6296197" y="3225284"/>
            <a:ext cx="927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0.9 </a:t>
            </a:r>
            <a:r>
              <a:rPr lang="en-US" altLang="ko-KR" sz="1600" dirty="0" err="1">
                <a:solidFill>
                  <a:srgbClr val="FF0000"/>
                </a:solidFill>
              </a:rPr>
              <a:t>ms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B2B494-6C04-731F-FD28-CBD5646E4CFD}"/>
              </a:ext>
            </a:extLst>
          </p:cNvPr>
          <p:cNvCxnSpPr>
            <a:cxnSpLocks/>
          </p:cNvCxnSpPr>
          <p:nvPr/>
        </p:nvCxnSpPr>
        <p:spPr>
          <a:xfrm>
            <a:off x="6296198" y="2985457"/>
            <a:ext cx="0" cy="84898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CFCDA60-D66F-FA83-BC03-9B2D2667F4CA}"/>
              </a:ext>
            </a:extLst>
          </p:cNvPr>
          <p:cNvCxnSpPr>
            <a:cxnSpLocks/>
          </p:cNvCxnSpPr>
          <p:nvPr/>
        </p:nvCxnSpPr>
        <p:spPr>
          <a:xfrm>
            <a:off x="6296198" y="2985457"/>
            <a:ext cx="198737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5462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Common Approaches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A7926-D078-A8A3-8CBB-FD472C1EAD88}"/>
              </a:ext>
            </a:extLst>
          </p:cNvPr>
          <p:cNvSpPr txBox="1"/>
          <p:nvPr/>
        </p:nvSpPr>
        <p:spPr>
          <a:xfrm>
            <a:off x="0" y="1542254"/>
            <a:ext cx="44888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Timely Inference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2DA71-6B5F-E146-C8DC-AABFA9869183}"/>
              </a:ext>
            </a:extLst>
          </p:cNvPr>
          <p:cNvSpPr txBox="1"/>
          <p:nvPr/>
        </p:nvSpPr>
        <p:spPr>
          <a:xfrm>
            <a:off x="4488873" y="1542254"/>
            <a:ext cx="44888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405FF-55C3-2DAA-8F7D-66E41A06F545}"/>
              </a:ext>
            </a:extLst>
          </p:cNvPr>
          <p:cNvSpPr txBox="1"/>
          <p:nvPr/>
        </p:nvSpPr>
        <p:spPr>
          <a:xfrm>
            <a:off x="380587" y="6167087"/>
            <a:ext cx="4029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 not consider dynamic deadlines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653D8-741E-4E1C-C5B7-11BC63F0B512}"/>
              </a:ext>
            </a:extLst>
          </p:cNvPr>
          <p:cNvSpPr txBox="1"/>
          <p:nvPr/>
        </p:nvSpPr>
        <p:spPr>
          <a:xfrm>
            <a:off x="4948671" y="6167087"/>
            <a:ext cx="4029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Does not consider dynamic deadlines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71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31034" y="6558613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DNN based real time 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have enabled development of object detections models.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DNN based Object detection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tasks are applied to various applications. 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54544E-6093-06A6-877D-FB5EA5AB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6" y="3387281"/>
            <a:ext cx="2502878" cy="166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D21636-6A62-93F9-BA90-E0A450215637}"/>
              </a:ext>
            </a:extLst>
          </p:cNvPr>
          <p:cNvSpPr txBox="1"/>
          <p:nvPr/>
        </p:nvSpPr>
        <p:spPr>
          <a:xfrm>
            <a:off x="343276" y="5405960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F5B2C-38AE-245B-DC4A-101C459EECB3}"/>
              </a:ext>
            </a:extLst>
          </p:cNvPr>
          <p:cNvSpPr txBox="1"/>
          <p:nvPr/>
        </p:nvSpPr>
        <p:spPr>
          <a:xfrm>
            <a:off x="3513739" y="5430002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Smart Machines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122AF-188E-58BC-9250-1AC5DA54A07F}"/>
              </a:ext>
            </a:extLst>
          </p:cNvPr>
          <p:cNvSpPr txBox="1"/>
          <p:nvPr/>
        </p:nvSpPr>
        <p:spPr>
          <a:xfrm>
            <a:off x="6464983" y="5405961"/>
            <a:ext cx="230865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Surveilance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Cameras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C50AB-BD49-F529-4BE0-02251D21A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983" y="3369698"/>
            <a:ext cx="2149597" cy="16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상자, 실내, 기계, 도로이(가) 표시된 사진&#10;&#10;자동 생성된 설명">
            <a:extLst>
              <a:ext uri="{FF2B5EF4-FFF2-40B4-BE49-F238E27FC236}">
                <a16:creationId xmlns:a16="http://schemas.microsoft.com/office/drawing/2014/main" id="{6B322FD5-4C9D-882E-A60F-BD28D3EE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07" y="3387913"/>
            <a:ext cx="2502878" cy="166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6C60F-0F36-16BC-67EF-B5A08F3B5753}"/>
              </a:ext>
            </a:extLst>
          </p:cNvPr>
          <p:cNvSpPr txBox="1"/>
          <p:nvPr/>
        </p:nvSpPr>
        <p:spPr>
          <a:xfrm>
            <a:off x="226045" y="6182544"/>
            <a:ext cx="869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DNN based object detection technique is changing our lives.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3E1CB-C7E9-5207-661C-14515B251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268" y="2051432"/>
            <a:ext cx="1196686" cy="6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5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Experiment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17F8-7C06-9566-F89B-BB9D4A2223F7}"/>
              </a:ext>
            </a:extLst>
          </p:cNvPr>
          <p:cNvSpPr txBox="1"/>
          <p:nvPr/>
        </p:nvSpPr>
        <p:spPr>
          <a:xfrm>
            <a:off x="87341" y="999558"/>
            <a:ext cx="8903001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highlight>
                  <a:srgbClr val="BDD7EE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Execution time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of localization per different image resolution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D9B234E-F82B-9D5D-1878-9D9227B5F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549863"/>
              </p:ext>
            </p:extLst>
          </p:nvPr>
        </p:nvGraphicFramePr>
        <p:xfrm>
          <a:off x="642646" y="1498352"/>
          <a:ext cx="7858708" cy="486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36716-29AF-F3C3-5078-11D1C4DE2FBD}"/>
              </a:ext>
            </a:extLst>
          </p:cNvPr>
          <p:cNvSpPr txBox="1"/>
          <p:nvPr/>
        </p:nvSpPr>
        <p:spPr>
          <a:xfrm>
            <a:off x="928675" y="6211822"/>
            <a:ext cx="71087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Merging images for localization is effective in terms of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274693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Real-time applicability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 develop safety-critical application with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commonly include safety critical tasks.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If not satisfied,  it may lead to severe accidents.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D659AE-3A24-2B2D-4638-FCA7C54259DF}"/>
              </a:ext>
            </a:extLst>
          </p:cNvPr>
          <p:cNvSpPr txBox="1"/>
          <p:nvPr/>
        </p:nvSpPr>
        <p:spPr>
          <a:xfrm>
            <a:off x="960421" y="6059858"/>
            <a:ext cx="7237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Timely Inference </a:t>
            </a:r>
            <a:r>
              <a:rPr lang="en-US" altLang="ko-KR" sz="2000" dirty="0"/>
              <a:t>is critical ! </a:t>
            </a:r>
            <a:endParaRPr lang="ko-KR" altLang="en-US" sz="2000" dirty="0"/>
          </a:p>
        </p:txBody>
      </p:sp>
      <p:pic>
        <p:nvPicPr>
          <p:cNvPr id="3" name="그림 2" descr="노랑, 교통이(가) 표시된 사진&#10;&#10;자동 생성된 설명">
            <a:extLst>
              <a:ext uri="{FF2B5EF4-FFF2-40B4-BE49-F238E27FC236}">
                <a16:creationId xmlns:a16="http://schemas.microsoft.com/office/drawing/2014/main" id="{C5254688-A164-82FB-3CB8-9AEB2CE67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/>
          <a:stretch/>
        </p:blipFill>
        <p:spPr>
          <a:xfrm>
            <a:off x="298086" y="2803047"/>
            <a:ext cx="4237024" cy="2669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F237C5-6A63-4BA8-79DF-070DF5B2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859" y="3769070"/>
            <a:ext cx="2362200" cy="1619250"/>
          </a:xfrm>
          <a:prstGeom prst="rect">
            <a:avLst/>
          </a:prstGeom>
        </p:spPr>
      </p:pic>
      <p:sp>
        <p:nvSpPr>
          <p:cNvPr id="6" name="폭발: 8pt 5">
            <a:extLst>
              <a:ext uri="{FF2B5EF4-FFF2-40B4-BE49-F238E27FC236}">
                <a16:creationId xmlns:a16="http://schemas.microsoft.com/office/drawing/2014/main" id="{CD7BBCD2-F07B-3E45-CC7A-763140616D1F}"/>
              </a:ext>
            </a:extLst>
          </p:cNvPr>
          <p:cNvSpPr/>
          <p:nvPr/>
        </p:nvSpPr>
        <p:spPr>
          <a:xfrm>
            <a:off x="6622673" y="3399326"/>
            <a:ext cx="1550771" cy="1619249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AFB94D78-68AC-A2F1-5D15-63E646E7737B}"/>
              </a:ext>
            </a:extLst>
          </p:cNvPr>
          <p:cNvSpPr/>
          <p:nvPr/>
        </p:nvSpPr>
        <p:spPr>
          <a:xfrm>
            <a:off x="1374881" y="3964340"/>
            <a:ext cx="1170263" cy="116304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8900541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(DNNs) are increasingly used in various real-time applications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Based on DNN models such as YOLO.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Share resources in embedded system.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E2F88-2A19-01AD-F952-63888148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75" y="1181174"/>
            <a:ext cx="1078326" cy="5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1E66BC37-D7EE-44DB-9666-1116139BF7B9}"/>
              </a:ext>
            </a:extLst>
          </p:cNvPr>
          <p:cNvSpPr/>
          <p:nvPr/>
        </p:nvSpPr>
        <p:spPr>
          <a:xfrm>
            <a:off x="591984" y="2433088"/>
            <a:ext cx="1791796" cy="13916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64A18C-FD4D-8F70-DC2E-86CAA852FA47}"/>
              </a:ext>
            </a:extLst>
          </p:cNvPr>
          <p:cNvSpPr/>
          <p:nvPr/>
        </p:nvSpPr>
        <p:spPr>
          <a:xfrm>
            <a:off x="591984" y="3994237"/>
            <a:ext cx="3544221" cy="1264355"/>
          </a:xfrm>
          <a:prstGeom prst="rect">
            <a:avLst/>
          </a:prstGeom>
          <a:solidFill>
            <a:srgbClr val="FDE3E7"/>
          </a:solidFill>
          <a:ln w="28575">
            <a:solidFill>
              <a:srgbClr val="FD9D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1E6210-14BA-7279-DEF9-85DA32615571}"/>
              </a:ext>
            </a:extLst>
          </p:cNvPr>
          <p:cNvSpPr/>
          <p:nvPr/>
        </p:nvSpPr>
        <p:spPr>
          <a:xfrm>
            <a:off x="4264159" y="4037241"/>
            <a:ext cx="4458185" cy="206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95FBA-C4E7-7B6C-43A3-C82634861451}"/>
              </a:ext>
            </a:extLst>
          </p:cNvPr>
          <p:cNvSpPr txBox="1"/>
          <p:nvPr/>
        </p:nvSpPr>
        <p:spPr>
          <a:xfrm>
            <a:off x="649670" y="2029767"/>
            <a:ext cx="12859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Camera Image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C810EA-072A-D0D0-106E-8AEECE09CA26}"/>
              </a:ext>
            </a:extLst>
          </p:cNvPr>
          <p:cNvSpPr/>
          <p:nvPr/>
        </p:nvSpPr>
        <p:spPr>
          <a:xfrm>
            <a:off x="528642" y="2029767"/>
            <a:ext cx="1494065" cy="276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55B705-8223-3940-8EE6-2C3089403EBB}"/>
              </a:ext>
            </a:extLst>
          </p:cNvPr>
          <p:cNvSpPr/>
          <p:nvPr/>
        </p:nvSpPr>
        <p:spPr>
          <a:xfrm rot="5400000">
            <a:off x="1196952" y="2310114"/>
            <a:ext cx="145197" cy="13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A89FF-F769-47E5-82AB-2C11D3978507}"/>
              </a:ext>
            </a:extLst>
          </p:cNvPr>
          <p:cNvSpPr/>
          <p:nvPr/>
        </p:nvSpPr>
        <p:spPr>
          <a:xfrm>
            <a:off x="2450056" y="2471092"/>
            <a:ext cx="4517784" cy="1353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5AC22-1F0D-55E8-97E6-CB2793DBED78}"/>
              </a:ext>
            </a:extLst>
          </p:cNvPr>
          <p:cNvSpPr txBox="1"/>
          <p:nvPr/>
        </p:nvSpPr>
        <p:spPr>
          <a:xfrm>
            <a:off x="2770405" y="2481660"/>
            <a:ext cx="1208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 Detection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27C3C9-A0F5-E2C7-DC9A-875D58E93BA1}"/>
              </a:ext>
            </a:extLst>
          </p:cNvPr>
          <p:cNvSpPr/>
          <p:nvPr/>
        </p:nvSpPr>
        <p:spPr>
          <a:xfrm>
            <a:off x="769128" y="2944554"/>
            <a:ext cx="1428026" cy="7316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E365E-C6D6-C98B-64E6-587241BDC4A2}"/>
              </a:ext>
            </a:extLst>
          </p:cNvPr>
          <p:cNvSpPr/>
          <p:nvPr/>
        </p:nvSpPr>
        <p:spPr>
          <a:xfrm>
            <a:off x="4447856" y="2679189"/>
            <a:ext cx="2311838" cy="1850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DAF4-E495-C428-AACD-091F496594B8}"/>
              </a:ext>
            </a:extLst>
          </p:cNvPr>
          <p:cNvSpPr txBox="1"/>
          <p:nvPr/>
        </p:nvSpPr>
        <p:spPr>
          <a:xfrm>
            <a:off x="4906625" y="2754789"/>
            <a:ext cx="14030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Object Detector 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20D1A9-EA1F-1D39-271B-B3E3975BD103}"/>
              </a:ext>
            </a:extLst>
          </p:cNvPr>
          <p:cNvSpPr/>
          <p:nvPr/>
        </p:nvSpPr>
        <p:spPr>
          <a:xfrm>
            <a:off x="4703369" y="3223910"/>
            <a:ext cx="1789625" cy="1064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F6C29EF-941A-DFB3-CE5C-E028ECEDCD17}"/>
              </a:ext>
            </a:extLst>
          </p:cNvPr>
          <p:cNvGrpSpPr/>
          <p:nvPr/>
        </p:nvGrpSpPr>
        <p:grpSpPr>
          <a:xfrm>
            <a:off x="4906625" y="3297459"/>
            <a:ext cx="1353350" cy="909812"/>
            <a:chOff x="1493021" y="2421413"/>
            <a:chExt cx="1732416" cy="1323416"/>
          </a:xfrm>
        </p:grpSpPr>
        <p:cxnSp>
          <p:nvCxnSpPr>
            <p:cNvPr id="15" name="Straight Connector 12">
              <a:extLst>
                <a:ext uri="{FF2B5EF4-FFF2-40B4-BE49-F238E27FC236}">
                  <a16:creationId xmlns:a16="http://schemas.microsoft.com/office/drawing/2014/main" id="{3762E8D4-C5B3-CD99-7D87-588301D70538}"/>
                </a:ext>
              </a:extLst>
            </p:cNvPr>
            <p:cNvCxnSpPr>
              <a:cxnSpLocks/>
              <a:stCxn id="27" idx="6"/>
              <a:endCxn id="3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A6C58283-F309-1519-1C1C-CE52A9D19A2E}"/>
                </a:ext>
              </a:extLst>
            </p:cNvPr>
            <p:cNvCxnSpPr>
              <a:cxnSpLocks/>
              <a:stCxn id="27" idx="6"/>
              <a:endCxn id="4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F4B58CD5-45A2-E3C8-2B2C-3AE7443DB3C3}"/>
                </a:ext>
              </a:extLst>
            </p:cNvPr>
            <p:cNvCxnSpPr>
              <a:cxnSpLocks/>
              <a:stCxn id="27" idx="6"/>
              <a:endCxn id="4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5">
              <a:extLst>
                <a:ext uri="{FF2B5EF4-FFF2-40B4-BE49-F238E27FC236}">
                  <a16:creationId xmlns:a16="http://schemas.microsoft.com/office/drawing/2014/main" id="{E28CDD1F-A735-1342-CEDD-3AC992EE7E11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2AB09394-1683-4393-46C4-D8B67C9E981D}"/>
                </a:ext>
              </a:extLst>
            </p:cNvPr>
            <p:cNvCxnSpPr>
              <a:cxnSpLocks/>
              <a:stCxn id="28" idx="6"/>
              <a:endCxn id="4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9E86CA01-9DF8-376D-799E-8084E6595573}"/>
                </a:ext>
              </a:extLst>
            </p:cNvPr>
            <p:cNvCxnSpPr>
              <a:cxnSpLocks/>
              <a:stCxn id="28" idx="6"/>
              <a:endCxn id="4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31E2C99A-9848-42B5-06F5-825A4988D2E6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505873D8-A0AF-01B0-14FF-D88C73C4ACA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6F31CB61-0200-1524-BD6B-A649107A7FA1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2">
              <a:extLst>
                <a:ext uri="{FF2B5EF4-FFF2-40B4-BE49-F238E27FC236}">
                  <a16:creationId xmlns:a16="http://schemas.microsoft.com/office/drawing/2014/main" id="{1880AF93-C1FA-7934-5181-847F9F4A6950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82F49E64-6787-94C5-DFF0-D40FE56A7E4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4">
              <a:extLst>
                <a:ext uri="{FF2B5EF4-FFF2-40B4-BE49-F238E27FC236}">
                  <a16:creationId xmlns:a16="http://schemas.microsoft.com/office/drawing/2014/main" id="{2D1CEA13-EDDC-D642-DE5E-A65E35422224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2E991E39-D634-C16C-B35B-4F9DFB28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057138DF-7763-F6B5-CDE0-13290D366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CE92A268-D7B9-AEB8-9CBF-2352A99B2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464D592-6CE8-A573-1F37-4FEECCB90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68D5855C-CD68-B461-ED80-7BF87435A385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122265F6-7425-27F3-33D0-D187DEF6841A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C3D04706-E0F0-7731-9E26-63755CEC1624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2">
              <a:extLst>
                <a:ext uri="{FF2B5EF4-FFF2-40B4-BE49-F238E27FC236}">
                  <a16:creationId xmlns:a16="http://schemas.microsoft.com/office/drawing/2014/main" id="{942EA188-152D-6B7D-12E6-6E6D865689D2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9D842CEA-D142-999E-8D12-8931F43A1145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3DFC0C55-A2F4-27ED-C7A7-863F5610D8FD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E34EE3AD-2B24-941E-DCCF-50D6026F8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90F957D4-45EE-0E3F-E529-86D98069F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2989E953-5AAF-4B75-7640-3CDDAD4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F64FDFF6-D407-F440-C46D-D8D6657AB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C783D569-FEEA-D80C-DAA6-E4A33289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B1804AF1-C221-0AF8-38E9-0653E6A57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1">
              <a:extLst>
                <a:ext uri="{FF2B5EF4-FFF2-40B4-BE49-F238E27FC236}">
                  <a16:creationId xmlns:a16="http://schemas.microsoft.com/office/drawing/2014/main" id="{B48E96F8-CE73-5D48-E56D-3683F66948F4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2">
              <a:extLst>
                <a:ext uri="{FF2B5EF4-FFF2-40B4-BE49-F238E27FC236}">
                  <a16:creationId xmlns:a16="http://schemas.microsoft.com/office/drawing/2014/main" id="{11C5142E-40A5-89C2-F064-E875B04EA462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3">
              <a:extLst>
                <a:ext uri="{FF2B5EF4-FFF2-40B4-BE49-F238E27FC236}">
                  <a16:creationId xmlns:a16="http://schemas.microsoft.com/office/drawing/2014/main" id="{6026B5A8-8C02-1D8F-78C2-E0CDF2A358D3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2E2B53BB-3C09-FD9A-FF7A-ECF3414DE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F289D9C3-9470-3D52-195F-B9330D27DD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8" name="Straight Connector 46">
              <a:extLst>
                <a:ext uri="{FF2B5EF4-FFF2-40B4-BE49-F238E27FC236}">
                  <a16:creationId xmlns:a16="http://schemas.microsoft.com/office/drawing/2014/main" id="{3BFCA217-B303-4428-FB0F-C839F93D0375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7">
              <a:extLst>
                <a:ext uri="{FF2B5EF4-FFF2-40B4-BE49-F238E27FC236}">
                  <a16:creationId xmlns:a16="http://schemas.microsoft.com/office/drawing/2014/main" id="{CFDC93C0-2927-3B29-0FF9-F0346B450C65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37A0A6C0-778F-BE9F-784B-BD8C455F8D87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49">
              <a:extLst>
                <a:ext uri="{FF2B5EF4-FFF2-40B4-BE49-F238E27FC236}">
                  <a16:creationId xmlns:a16="http://schemas.microsoft.com/office/drawing/2014/main" id="{FA1EEDA2-BE4D-299B-386A-85F2880279DC}"/>
                </a:ext>
              </a:extLst>
            </p:cNvPr>
            <p:cNvCxnSpPr>
              <a:cxnSpLocks/>
              <a:stCxn id="37" idx="6"/>
              <a:endCxn id="4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0">
              <a:extLst>
                <a:ext uri="{FF2B5EF4-FFF2-40B4-BE49-F238E27FC236}">
                  <a16:creationId xmlns:a16="http://schemas.microsoft.com/office/drawing/2014/main" id="{969A803C-C088-6114-BA43-285AC106FA0B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1">
              <a:extLst>
                <a:ext uri="{FF2B5EF4-FFF2-40B4-BE49-F238E27FC236}">
                  <a16:creationId xmlns:a16="http://schemas.microsoft.com/office/drawing/2014/main" id="{7A38E0D8-3D60-4505-0B53-1F68A4CC6433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C0E898B-021E-4CC8-4305-ABD00F102FC1}"/>
              </a:ext>
            </a:extLst>
          </p:cNvPr>
          <p:cNvSpPr txBox="1"/>
          <p:nvPr/>
        </p:nvSpPr>
        <p:spPr>
          <a:xfrm>
            <a:off x="5910024" y="4094435"/>
            <a:ext cx="594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times" panose="02020603050405020304" pitchFamily="18" charset="0"/>
                <a:cs typeface="times" panose="02020603050405020304" pitchFamily="18" charset="0"/>
              </a:rPr>
              <a:t>Yolov5</a:t>
            </a:r>
            <a:endParaRPr lang="ko-KR" altLang="en-US" sz="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67D888A-A26C-0036-91E8-E0359CA4D4F3}"/>
              </a:ext>
            </a:extLst>
          </p:cNvPr>
          <p:cNvCxnSpPr>
            <a:cxnSpLocks/>
          </p:cNvCxnSpPr>
          <p:nvPr/>
        </p:nvCxnSpPr>
        <p:spPr>
          <a:xfrm>
            <a:off x="4024288" y="3300052"/>
            <a:ext cx="41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B3F337-CBFF-CF7D-21B0-29468D53F7D7}"/>
              </a:ext>
            </a:extLst>
          </p:cNvPr>
          <p:cNvSpPr txBox="1"/>
          <p:nvPr/>
        </p:nvSpPr>
        <p:spPr>
          <a:xfrm>
            <a:off x="5984122" y="5785500"/>
            <a:ext cx="1218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Patch Module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67B540-6F32-947E-E959-417B898053A6}"/>
              </a:ext>
            </a:extLst>
          </p:cNvPr>
          <p:cNvSpPr/>
          <p:nvPr/>
        </p:nvSpPr>
        <p:spPr>
          <a:xfrm>
            <a:off x="4438729" y="4816027"/>
            <a:ext cx="4094209" cy="948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0E28DC8-1C57-EF6A-307F-CB21DA7E08B4}"/>
              </a:ext>
            </a:extLst>
          </p:cNvPr>
          <p:cNvCxnSpPr>
            <a:cxnSpLocks/>
          </p:cNvCxnSpPr>
          <p:nvPr/>
        </p:nvCxnSpPr>
        <p:spPr>
          <a:xfrm flipV="1">
            <a:off x="5585056" y="4529213"/>
            <a:ext cx="0" cy="28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EB9A0D1-8E64-8835-EF81-D7F664B76ACF}"/>
              </a:ext>
            </a:extLst>
          </p:cNvPr>
          <p:cNvSpPr/>
          <p:nvPr/>
        </p:nvSpPr>
        <p:spPr>
          <a:xfrm>
            <a:off x="2551364" y="4230540"/>
            <a:ext cx="1428026" cy="603926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Bounding Box Mapping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C0AE74-481C-0200-BC36-A66901A53153}"/>
              </a:ext>
            </a:extLst>
          </p:cNvPr>
          <p:cNvSpPr/>
          <p:nvPr/>
        </p:nvSpPr>
        <p:spPr>
          <a:xfrm>
            <a:off x="719938" y="4312262"/>
            <a:ext cx="1428026" cy="329709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Detection Result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A51B773-68A9-0EF6-4642-F591F9473538}"/>
              </a:ext>
            </a:extLst>
          </p:cNvPr>
          <p:cNvCxnSpPr>
            <a:cxnSpLocks/>
          </p:cNvCxnSpPr>
          <p:nvPr/>
        </p:nvCxnSpPr>
        <p:spPr>
          <a:xfrm flipH="1">
            <a:off x="2163353" y="4486829"/>
            <a:ext cx="376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0F5413-BC02-2597-FF4E-ACC25AA70021}"/>
              </a:ext>
            </a:extLst>
          </p:cNvPr>
          <p:cNvCxnSpPr>
            <a:cxnSpLocks/>
          </p:cNvCxnSpPr>
          <p:nvPr/>
        </p:nvCxnSpPr>
        <p:spPr>
          <a:xfrm>
            <a:off x="2327501" y="3297459"/>
            <a:ext cx="39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3B2A0C5-B428-60AC-C64D-67B9165FD5E8}"/>
              </a:ext>
            </a:extLst>
          </p:cNvPr>
          <p:cNvSpPr/>
          <p:nvPr/>
        </p:nvSpPr>
        <p:spPr>
          <a:xfrm>
            <a:off x="2718382" y="2766180"/>
            <a:ext cx="1305906" cy="913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B58202-FE28-0AC9-5803-3C8E5DE7C782}"/>
              </a:ext>
            </a:extLst>
          </p:cNvPr>
          <p:cNvSpPr/>
          <p:nvPr/>
        </p:nvSpPr>
        <p:spPr>
          <a:xfrm>
            <a:off x="4617936" y="5156979"/>
            <a:ext cx="1193790" cy="44916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Recursive Packing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8A5668-9BE9-6146-9E14-FD81554BD2F7}"/>
              </a:ext>
            </a:extLst>
          </p:cNvPr>
          <p:cNvSpPr/>
          <p:nvPr/>
        </p:nvSpPr>
        <p:spPr>
          <a:xfrm>
            <a:off x="7257321" y="5151042"/>
            <a:ext cx="1135627" cy="45993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Crop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A8EF9F-1FE9-A3AE-CA94-DA2B8CA7A0FC}"/>
              </a:ext>
            </a:extLst>
          </p:cNvPr>
          <p:cNvSpPr txBox="1"/>
          <p:nvPr/>
        </p:nvSpPr>
        <p:spPr>
          <a:xfrm>
            <a:off x="5881919" y="4826344"/>
            <a:ext cx="1266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Patching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7522947-9D16-01E1-EBB5-1479992C91F6}"/>
              </a:ext>
            </a:extLst>
          </p:cNvPr>
          <p:cNvSpPr/>
          <p:nvPr/>
        </p:nvSpPr>
        <p:spPr>
          <a:xfrm>
            <a:off x="5937628" y="5162366"/>
            <a:ext cx="1193790" cy="44916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Size Decision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50D131F-0A93-3A1E-F850-D65DCEDF4487}"/>
              </a:ext>
            </a:extLst>
          </p:cNvPr>
          <p:cNvSpPr txBox="1"/>
          <p:nvPr/>
        </p:nvSpPr>
        <p:spPr>
          <a:xfrm>
            <a:off x="7002403" y="2669322"/>
            <a:ext cx="8723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 result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화살표: 위로 굽음 155">
            <a:extLst>
              <a:ext uri="{FF2B5EF4-FFF2-40B4-BE49-F238E27FC236}">
                <a16:creationId xmlns:a16="http://schemas.microsoft.com/office/drawing/2014/main" id="{FC008C37-8404-32CB-E29A-0EABAD8160B8}"/>
              </a:ext>
            </a:extLst>
          </p:cNvPr>
          <p:cNvSpPr/>
          <p:nvPr/>
        </p:nvSpPr>
        <p:spPr>
          <a:xfrm flipV="1">
            <a:off x="6762101" y="3009030"/>
            <a:ext cx="635318" cy="1786333"/>
          </a:xfrm>
          <a:prstGeom prst="bentUpArrow">
            <a:avLst>
              <a:gd name="adj1" fmla="val 11986"/>
              <a:gd name="adj2" fmla="val 16486"/>
              <a:gd name="adj3" fmla="val 1589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0" name="화살표: 왼쪽 159">
            <a:extLst>
              <a:ext uri="{FF2B5EF4-FFF2-40B4-BE49-F238E27FC236}">
                <a16:creationId xmlns:a16="http://schemas.microsoft.com/office/drawing/2014/main" id="{95292579-B700-0119-06D0-439C1057762F}"/>
              </a:ext>
            </a:extLst>
          </p:cNvPr>
          <p:cNvSpPr/>
          <p:nvPr/>
        </p:nvSpPr>
        <p:spPr>
          <a:xfrm>
            <a:off x="3979500" y="4257726"/>
            <a:ext cx="459228" cy="17193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EDC2D76-731E-B713-3B75-0AF19F5CA1EF}"/>
              </a:ext>
            </a:extLst>
          </p:cNvPr>
          <p:cNvSpPr txBox="1"/>
          <p:nvPr/>
        </p:nvSpPr>
        <p:spPr>
          <a:xfrm>
            <a:off x="1700090" y="4959996"/>
            <a:ext cx="13308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Post Processing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10F89AE-AFE3-3510-F009-339C409DBD02}"/>
              </a:ext>
            </a:extLst>
          </p:cNvPr>
          <p:cNvSpPr/>
          <p:nvPr/>
        </p:nvSpPr>
        <p:spPr>
          <a:xfrm>
            <a:off x="886489" y="3048284"/>
            <a:ext cx="1193790" cy="224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Merge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6F6587C-763E-159C-3163-3FD81E109B15}"/>
              </a:ext>
            </a:extLst>
          </p:cNvPr>
          <p:cNvSpPr/>
          <p:nvPr/>
        </p:nvSpPr>
        <p:spPr>
          <a:xfrm>
            <a:off x="886489" y="3330285"/>
            <a:ext cx="1193790" cy="224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Canvas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37A89D-5530-86D8-2BB4-3D00CB040121}"/>
              </a:ext>
            </a:extLst>
          </p:cNvPr>
          <p:cNvSpPr txBox="1"/>
          <p:nvPr/>
        </p:nvSpPr>
        <p:spPr>
          <a:xfrm>
            <a:off x="2839579" y="2801244"/>
            <a:ext cx="1109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Merge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ECC17C4-E271-6087-4DC0-8EE55D5FBA4C}"/>
              </a:ext>
            </a:extLst>
          </p:cNvPr>
          <p:cNvSpPr/>
          <p:nvPr/>
        </p:nvSpPr>
        <p:spPr>
          <a:xfrm>
            <a:off x="3097256" y="3120191"/>
            <a:ext cx="266341" cy="2275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929E79B-844D-3339-D3AD-9C67AE730EF5}"/>
              </a:ext>
            </a:extLst>
          </p:cNvPr>
          <p:cNvSpPr/>
          <p:nvPr/>
        </p:nvSpPr>
        <p:spPr>
          <a:xfrm>
            <a:off x="3356215" y="3120191"/>
            <a:ext cx="266341" cy="227560"/>
          </a:xfrm>
          <a:prstGeom prst="rect">
            <a:avLst/>
          </a:prstGeom>
          <a:solidFill>
            <a:srgbClr val="79CC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D51AFBE-E75C-BE40-D27E-9ECF72512413}"/>
              </a:ext>
            </a:extLst>
          </p:cNvPr>
          <p:cNvSpPr/>
          <p:nvPr/>
        </p:nvSpPr>
        <p:spPr>
          <a:xfrm>
            <a:off x="3097256" y="3350748"/>
            <a:ext cx="266341" cy="22441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D3ED53-0EDA-43D0-9818-29007FD65B1A}"/>
              </a:ext>
            </a:extLst>
          </p:cNvPr>
          <p:cNvSpPr/>
          <p:nvPr/>
        </p:nvSpPr>
        <p:spPr>
          <a:xfrm>
            <a:off x="3355867" y="3347599"/>
            <a:ext cx="266341" cy="22756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7826155-A214-84C9-6D76-2345EE87929B}"/>
              </a:ext>
            </a:extLst>
          </p:cNvPr>
          <p:cNvSpPr txBox="1"/>
          <p:nvPr/>
        </p:nvSpPr>
        <p:spPr>
          <a:xfrm>
            <a:off x="792849" y="2557037"/>
            <a:ext cx="14997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Decision Module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2ED4F2-D180-DA01-1C86-E33C423564EA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7131418" y="5386948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19FEF8-5BA8-16F6-B457-A580088D5B31}"/>
              </a:ext>
            </a:extLst>
          </p:cNvPr>
          <p:cNvCxnSpPr>
            <a:cxnSpLocks/>
          </p:cNvCxnSpPr>
          <p:nvPr/>
        </p:nvCxnSpPr>
        <p:spPr>
          <a:xfrm flipH="1">
            <a:off x="5811725" y="5386948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4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 Camera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made possible to handle complex and dynamic environments capturing different perspectives of scenes.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is applied to various scenarios.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6D646-8359-521E-FAD8-3B34C7DB2E24}"/>
              </a:ext>
            </a:extLst>
          </p:cNvPr>
          <p:cNvSpPr txBox="1"/>
          <p:nvPr/>
        </p:nvSpPr>
        <p:spPr>
          <a:xfrm>
            <a:off x="783965" y="2841826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853D4C-D6E7-9BAF-F8CC-AA014A315370}"/>
              </a:ext>
            </a:extLst>
          </p:cNvPr>
          <p:cNvSpPr txBox="1"/>
          <p:nvPr/>
        </p:nvSpPr>
        <p:spPr>
          <a:xfrm>
            <a:off x="3639611" y="2871003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Surveillance Cameras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ACC4F8-A488-197F-5A93-C2F514D2203B}"/>
              </a:ext>
            </a:extLst>
          </p:cNvPr>
          <p:cNvGrpSpPr/>
          <p:nvPr/>
        </p:nvGrpSpPr>
        <p:grpSpPr>
          <a:xfrm>
            <a:off x="309515" y="3561504"/>
            <a:ext cx="3305638" cy="2265364"/>
            <a:chOff x="6037635" y="4303984"/>
            <a:chExt cx="3190805" cy="2207998"/>
          </a:xfrm>
        </p:grpSpPr>
        <p:sp>
          <p:nvSpPr>
            <p:cNvPr id="64" name="현 63">
              <a:extLst>
                <a:ext uri="{FF2B5EF4-FFF2-40B4-BE49-F238E27FC236}">
                  <a16:creationId xmlns:a16="http://schemas.microsoft.com/office/drawing/2014/main" id="{07C4F6A0-6539-6ECD-15BC-EC89D8672098}"/>
                </a:ext>
              </a:extLst>
            </p:cNvPr>
            <p:cNvSpPr/>
            <p:nvPr/>
          </p:nvSpPr>
          <p:spPr>
            <a:xfrm rot="17551379">
              <a:off x="7665127" y="542375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현 64">
              <a:extLst>
                <a:ext uri="{FF2B5EF4-FFF2-40B4-BE49-F238E27FC236}">
                  <a16:creationId xmlns:a16="http://schemas.microsoft.com/office/drawing/2014/main" id="{95DB482C-30B2-62B4-AEEF-1C5637E219BF}"/>
                </a:ext>
              </a:extLst>
            </p:cNvPr>
            <p:cNvSpPr/>
            <p:nvPr/>
          </p:nvSpPr>
          <p:spPr>
            <a:xfrm rot="12067771">
              <a:off x="8118774" y="490569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현 65">
              <a:extLst>
                <a:ext uri="{FF2B5EF4-FFF2-40B4-BE49-F238E27FC236}">
                  <a16:creationId xmlns:a16="http://schemas.microsoft.com/office/drawing/2014/main" id="{E49A03AD-089D-D75D-5130-B94DEB22A5BF}"/>
                </a:ext>
              </a:extLst>
            </p:cNvPr>
            <p:cNvSpPr/>
            <p:nvPr/>
          </p:nvSpPr>
          <p:spPr>
            <a:xfrm rot="6913798">
              <a:off x="7518304" y="4356351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현 66">
              <a:extLst>
                <a:ext uri="{FF2B5EF4-FFF2-40B4-BE49-F238E27FC236}">
                  <a16:creationId xmlns:a16="http://schemas.microsoft.com/office/drawing/2014/main" id="{5510F7E6-14CB-6A77-640B-F5DD282C40AD}"/>
                </a:ext>
              </a:extLst>
            </p:cNvPr>
            <p:cNvSpPr/>
            <p:nvPr/>
          </p:nvSpPr>
          <p:spPr>
            <a:xfrm rot="17817473">
              <a:off x="6651645" y="5454683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현 67">
              <a:extLst>
                <a:ext uri="{FF2B5EF4-FFF2-40B4-BE49-F238E27FC236}">
                  <a16:creationId xmlns:a16="http://schemas.microsoft.com/office/drawing/2014/main" id="{443B31B7-A8EF-1119-C3CE-BC51E5C37967}"/>
                </a:ext>
              </a:extLst>
            </p:cNvPr>
            <p:cNvSpPr/>
            <p:nvPr/>
          </p:nvSpPr>
          <p:spPr>
            <a:xfrm rot="1215560">
              <a:off x="6037635" y="4956839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현 68">
              <a:extLst>
                <a:ext uri="{FF2B5EF4-FFF2-40B4-BE49-F238E27FC236}">
                  <a16:creationId xmlns:a16="http://schemas.microsoft.com/office/drawing/2014/main" id="{93B70D96-5711-0AA0-87ED-AEDA2F3BC8A0}"/>
                </a:ext>
              </a:extLst>
            </p:cNvPr>
            <p:cNvSpPr/>
            <p:nvPr/>
          </p:nvSpPr>
          <p:spPr>
            <a:xfrm rot="6913798">
              <a:off x="6591608" y="4413377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 descr="다크, 빛이(가) 표시된 사진&#10;&#10;자동 생성된 설명">
              <a:extLst>
                <a:ext uri="{FF2B5EF4-FFF2-40B4-BE49-F238E27FC236}">
                  <a16:creationId xmlns:a16="http://schemas.microsoft.com/office/drawing/2014/main" id="{06C47FB9-B5A8-A580-B0D4-092F330F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92"/>
            <a:stretch/>
          </p:blipFill>
          <p:spPr>
            <a:xfrm>
              <a:off x="6364946" y="4643077"/>
              <a:ext cx="2457436" cy="1659958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F557FED-B3B1-97C5-93A5-0D0447264D9B}"/>
                </a:ext>
              </a:extLst>
            </p:cNvPr>
            <p:cNvGrpSpPr/>
            <p:nvPr/>
          </p:nvGrpSpPr>
          <p:grpSpPr>
            <a:xfrm>
              <a:off x="8150506" y="495103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B29C4EE-12AB-5AF8-E004-7632E548B7ED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사다리꼴 87">
                <a:extLst>
                  <a:ext uri="{FF2B5EF4-FFF2-40B4-BE49-F238E27FC236}">
                    <a16:creationId xmlns:a16="http://schemas.microsoft.com/office/drawing/2014/main" id="{5F72E8DC-41F6-1FEE-EF95-6814A3728E05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59E8FB5-9307-D3F9-1F79-C804C2B0939F}"/>
                </a:ext>
              </a:extLst>
            </p:cNvPr>
            <p:cNvGrpSpPr/>
            <p:nvPr/>
          </p:nvGrpSpPr>
          <p:grpSpPr>
            <a:xfrm rot="10800000">
              <a:off x="8180348" y="5699676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2049116D-8E2E-4BD4-AF40-642D637D8242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다리꼴 85">
                <a:extLst>
                  <a:ext uri="{FF2B5EF4-FFF2-40B4-BE49-F238E27FC236}">
                    <a16:creationId xmlns:a16="http://schemas.microsoft.com/office/drawing/2014/main" id="{5D3F98C1-0E4C-A14F-35A8-1F8495C1E4E1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6675278-032E-5A10-64C3-7465DA53570F}"/>
                </a:ext>
              </a:extLst>
            </p:cNvPr>
            <p:cNvGrpSpPr/>
            <p:nvPr/>
          </p:nvGrpSpPr>
          <p:grpSpPr>
            <a:xfrm rot="5400000">
              <a:off x="8573277" y="53120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707B0706-64EA-C4E3-345D-07EEFEC8A8B7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다리꼴 83">
                <a:extLst>
                  <a:ext uri="{FF2B5EF4-FFF2-40B4-BE49-F238E27FC236}">
                    <a16:creationId xmlns:a16="http://schemas.microsoft.com/office/drawing/2014/main" id="{FFB3B678-2AA4-FCEA-EEF2-83932A7D7807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6D13C86-1B68-A004-5E80-2D3C6F5F4848}"/>
                </a:ext>
              </a:extLst>
            </p:cNvPr>
            <p:cNvGrpSpPr/>
            <p:nvPr/>
          </p:nvGrpSpPr>
          <p:grpSpPr>
            <a:xfrm rot="16200000">
              <a:off x="6572562" y="53232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A4A81BEB-483C-62F0-96AC-CE195B92ECF9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81">
                <a:extLst>
                  <a:ext uri="{FF2B5EF4-FFF2-40B4-BE49-F238E27FC236}">
                    <a16:creationId xmlns:a16="http://schemas.microsoft.com/office/drawing/2014/main" id="{0751165C-1D90-AA2A-75D3-073283509B0B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99C4877-B29E-4855-ECF4-D67FC319EA39}"/>
                </a:ext>
              </a:extLst>
            </p:cNvPr>
            <p:cNvGrpSpPr/>
            <p:nvPr/>
          </p:nvGrpSpPr>
          <p:grpSpPr>
            <a:xfrm>
              <a:off x="6975450" y="4954033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2359F08F-D53C-3CA0-CCC9-32E938581E10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사다리꼴 79">
                <a:extLst>
                  <a:ext uri="{FF2B5EF4-FFF2-40B4-BE49-F238E27FC236}">
                    <a16:creationId xmlns:a16="http://schemas.microsoft.com/office/drawing/2014/main" id="{BB30F3A4-8C40-622C-8633-AA42BA6737CD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0CE86A-660C-FC67-DE7B-251E444F127F}"/>
                </a:ext>
              </a:extLst>
            </p:cNvPr>
            <p:cNvGrpSpPr/>
            <p:nvPr/>
          </p:nvGrpSpPr>
          <p:grpSpPr>
            <a:xfrm rot="10800000">
              <a:off x="6978600" y="5656264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B5363A95-BA28-58A2-1E44-6D8C37FB8BA6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14C00A75-6337-BBFC-29D5-D9DAFCC91F53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582D23-7783-C932-6495-2487FBEB4C6B}"/>
              </a:ext>
            </a:extLst>
          </p:cNvPr>
          <p:cNvSpPr txBox="1"/>
          <p:nvPr/>
        </p:nvSpPr>
        <p:spPr>
          <a:xfrm>
            <a:off x="222992" y="6142709"/>
            <a:ext cx="869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Multi camera object detection </a:t>
            </a:r>
            <a:r>
              <a:rPr lang="en-US" altLang="ko-KR" sz="2000" dirty="0"/>
              <a:t>tasks are now an essential part of our daily lives!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64677-38B9-8EBB-E78D-3E9DA42F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12" y="3753119"/>
            <a:ext cx="162877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1061D-DB5C-8035-C681-B818B438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63" y="4139293"/>
            <a:ext cx="236220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22B1E-5277-873F-80B0-6836810A1FA5}"/>
              </a:ext>
            </a:extLst>
          </p:cNvPr>
          <p:cNvSpPr txBox="1"/>
          <p:nvPr/>
        </p:nvSpPr>
        <p:spPr>
          <a:xfrm>
            <a:off x="6258163" y="2965699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Drones</a:t>
            </a:r>
          </a:p>
        </p:txBody>
      </p:sp>
    </p:spTree>
    <p:extLst>
      <p:ext uri="{BB962C8B-B14F-4D97-AF65-F5344CB8AC3E}">
        <p14:creationId xmlns:p14="http://schemas.microsoft.com/office/powerpoint/2010/main" val="298568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Realtime Capability of Multi camera 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DNN based object detection in Self-driving car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59BE3-E2AF-F1A0-FAF3-2ED1CAFAF6A7}"/>
              </a:ext>
            </a:extLst>
          </p:cNvPr>
          <p:cNvSpPr txBox="1"/>
          <p:nvPr/>
        </p:nvSpPr>
        <p:spPr>
          <a:xfrm>
            <a:off x="305724" y="4251165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938C16-BA75-7C74-DEC2-BE0EB0D209A9}"/>
              </a:ext>
            </a:extLst>
          </p:cNvPr>
          <p:cNvSpPr/>
          <p:nvPr/>
        </p:nvSpPr>
        <p:spPr>
          <a:xfrm>
            <a:off x="505517" y="2589843"/>
            <a:ext cx="997528" cy="2170775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C5437B-9A5C-8014-548F-1BDFBC305F75}"/>
              </a:ext>
            </a:extLst>
          </p:cNvPr>
          <p:cNvGrpSpPr/>
          <p:nvPr/>
        </p:nvGrpSpPr>
        <p:grpSpPr>
          <a:xfrm>
            <a:off x="849600" y="3983442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73A26AB-9CC8-A949-8712-146AFB76F4D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다리꼴 17">
              <a:extLst>
                <a:ext uri="{FF2B5EF4-FFF2-40B4-BE49-F238E27FC236}">
                  <a16:creationId xmlns:a16="http://schemas.microsoft.com/office/drawing/2014/main" id="{719FBFB7-47FB-B15E-4B02-D2B58A0BDD9E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31080E-4572-23AD-46DD-B6F9500D2805}"/>
              </a:ext>
            </a:extLst>
          </p:cNvPr>
          <p:cNvGrpSpPr/>
          <p:nvPr/>
        </p:nvGrpSpPr>
        <p:grpSpPr>
          <a:xfrm>
            <a:off x="849600" y="358917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BF0EBC-92E2-641C-0CBF-329D4131118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08760DAE-12DD-FC78-5794-A510F6310918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349841-8D35-7631-36C8-932D77F4F420}"/>
              </a:ext>
            </a:extLst>
          </p:cNvPr>
          <p:cNvGrpSpPr/>
          <p:nvPr/>
        </p:nvGrpSpPr>
        <p:grpSpPr>
          <a:xfrm>
            <a:off x="849600" y="3185895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A0D9594-B8D7-C085-49A4-1B2AF5B5857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05B904BA-A69F-66DC-01C3-E37A34B1CDD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D590AA-F27A-3903-FB3F-6274C2B85B14}"/>
              </a:ext>
            </a:extLst>
          </p:cNvPr>
          <p:cNvGrpSpPr/>
          <p:nvPr/>
        </p:nvGrpSpPr>
        <p:grpSpPr>
          <a:xfrm>
            <a:off x="849600" y="2803555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48390B-4B61-4DD1-EF1C-5630EE877358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4BEA87E1-DA8C-85B7-5C5F-61312D545C0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50E463-90D8-A223-7A49-2BA74A9EED8B}"/>
              </a:ext>
            </a:extLst>
          </p:cNvPr>
          <p:cNvSpPr/>
          <p:nvPr/>
        </p:nvSpPr>
        <p:spPr>
          <a:xfrm>
            <a:off x="434867" y="5276194"/>
            <a:ext cx="1104707" cy="4766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Sensing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945A53C-F675-5538-57A4-1E5510495A33}"/>
              </a:ext>
            </a:extLst>
          </p:cNvPr>
          <p:cNvSpPr/>
          <p:nvPr/>
        </p:nvSpPr>
        <p:spPr>
          <a:xfrm>
            <a:off x="2488941" y="5302574"/>
            <a:ext cx="1397111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Perception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B32FB03-62EF-FFE4-EAD7-5FBF5D029D77}"/>
              </a:ext>
            </a:extLst>
          </p:cNvPr>
          <p:cNvSpPr/>
          <p:nvPr/>
        </p:nvSpPr>
        <p:spPr>
          <a:xfrm>
            <a:off x="7246116" y="5265712"/>
            <a:ext cx="1104707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Control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CED2CB-E42E-FD1B-EB49-7D9D59766F87}"/>
              </a:ext>
            </a:extLst>
          </p:cNvPr>
          <p:cNvSpPr/>
          <p:nvPr/>
        </p:nvSpPr>
        <p:spPr>
          <a:xfrm>
            <a:off x="2119141" y="2549973"/>
            <a:ext cx="1996816" cy="22402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038B87A-E136-9896-A63A-FAEA35B4775E}"/>
              </a:ext>
            </a:extLst>
          </p:cNvPr>
          <p:cNvSpPr/>
          <p:nvPr/>
        </p:nvSpPr>
        <p:spPr>
          <a:xfrm>
            <a:off x="1547742" y="3496761"/>
            <a:ext cx="519476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8EE0A51-62B4-D9AD-1ECA-6B0A6383233F}"/>
              </a:ext>
            </a:extLst>
          </p:cNvPr>
          <p:cNvSpPr/>
          <p:nvPr/>
        </p:nvSpPr>
        <p:spPr>
          <a:xfrm>
            <a:off x="7070154" y="2509053"/>
            <a:ext cx="1417111" cy="2542031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AB2DF-1067-BA56-709B-3E152A0C671E}"/>
              </a:ext>
            </a:extLst>
          </p:cNvPr>
          <p:cNvSpPr txBox="1"/>
          <p:nvPr/>
        </p:nvSpPr>
        <p:spPr>
          <a:xfrm>
            <a:off x="7060393" y="3215871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cs typeface="Times New Roman" panose="02020603050405020304" pitchFamily="18" charset="0"/>
              </a:rPr>
              <a:t>Steering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16784B-C2DE-EFB9-667C-5E5DF848278A}"/>
              </a:ext>
            </a:extLst>
          </p:cNvPr>
          <p:cNvSpPr txBox="1"/>
          <p:nvPr/>
        </p:nvSpPr>
        <p:spPr>
          <a:xfrm>
            <a:off x="7099915" y="4367941"/>
            <a:ext cx="1397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Acceleration/</a:t>
            </a:r>
          </a:p>
          <a:p>
            <a:pPr algn="ctr"/>
            <a:r>
              <a:rPr lang="en-US" altLang="ko-KR" sz="1600" dirty="0">
                <a:cs typeface="Times New Roman" panose="02020603050405020304" pitchFamily="18" charset="0"/>
              </a:rPr>
              <a:t>Break</a:t>
            </a:r>
          </a:p>
        </p:txBody>
      </p:sp>
      <p:pic>
        <p:nvPicPr>
          <p:cNvPr id="42" name="그래픽 41" descr="핸들 단색으로 채워진">
            <a:extLst>
              <a:ext uri="{FF2B5EF4-FFF2-40B4-BE49-F238E27FC236}">
                <a16:creationId xmlns:a16="http://schemas.microsoft.com/office/drawing/2014/main" id="{7ED38F63-38FE-6FCC-81BA-5935B59D3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6054" y="2603631"/>
            <a:ext cx="742343" cy="742343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629BF236-72CC-0246-594F-6E25AAA64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74" y="3673606"/>
            <a:ext cx="658300" cy="65830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D3385ED-0303-A46A-B9EB-69385E48FFF7}"/>
              </a:ext>
            </a:extLst>
          </p:cNvPr>
          <p:cNvSpPr/>
          <p:nvPr/>
        </p:nvSpPr>
        <p:spPr>
          <a:xfrm>
            <a:off x="6520108" y="3537752"/>
            <a:ext cx="51590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F81FAEF8-C9F8-2E26-A837-DB456A749880}"/>
              </a:ext>
            </a:extLst>
          </p:cNvPr>
          <p:cNvSpPr/>
          <p:nvPr/>
        </p:nvSpPr>
        <p:spPr>
          <a:xfrm>
            <a:off x="2401998" y="3981393"/>
            <a:ext cx="1404006" cy="46365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Localization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EF7042D-2097-64B1-166C-2D3AA4E066A8}"/>
              </a:ext>
            </a:extLst>
          </p:cNvPr>
          <p:cNvSpPr/>
          <p:nvPr/>
        </p:nvSpPr>
        <p:spPr>
          <a:xfrm>
            <a:off x="2310739" y="3043449"/>
            <a:ext cx="1601294" cy="463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0E421EFB-3F3E-D548-F7ED-FC80DBBA9E42}"/>
              </a:ext>
            </a:extLst>
          </p:cNvPr>
          <p:cNvSpPr/>
          <p:nvPr/>
        </p:nvSpPr>
        <p:spPr>
          <a:xfrm>
            <a:off x="4776538" y="2801784"/>
            <a:ext cx="1417111" cy="6245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Route planning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31334F1-9C74-51C9-DCA1-C07F5F69BF23}"/>
              </a:ext>
            </a:extLst>
          </p:cNvPr>
          <p:cNvSpPr/>
          <p:nvPr/>
        </p:nvSpPr>
        <p:spPr>
          <a:xfrm>
            <a:off x="4857649" y="3938906"/>
            <a:ext cx="1404006" cy="6245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Motion Planning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2687DDE-0B88-2AE7-13D0-A783CE30C9B4}"/>
              </a:ext>
            </a:extLst>
          </p:cNvPr>
          <p:cNvSpPr/>
          <p:nvPr/>
        </p:nvSpPr>
        <p:spPr>
          <a:xfrm>
            <a:off x="4857649" y="5289606"/>
            <a:ext cx="1397111" cy="44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Planning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58AC88E-A07F-A8C0-1DA8-0698C0BEC28F}"/>
              </a:ext>
            </a:extLst>
          </p:cNvPr>
          <p:cNvSpPr txBox="1"/>
          <p:nvPr/>
        </p:nvSpPr>
        <p:spPr>
          <a:xfrm>
            <a:off x="2458210" y="3063855"/>
            <a:ext cx="126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8C5D0D86-DAD9-BC76-A60B-B93BE1B19FC2}"/>
              </a:ext>
            </a:extLst>
          </p:cNvPr>
          <p:cNvSpPr/>
          <p:nvPr/>
        </p:nvSpPr>
        <p:spPr>
          <a:xfrm>
            <a:off x="4648821" y="2589525"/>
            <a:ext cx="1795282" cy="22402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632B54E6-5FEB-E4D8-9C74-890BF555D29F}"/>
              </a:ext>
            </a:extLst>
          </p:cNvPr>
          <p:cNvSpPr/>
          <p:nvPr/>
        </p:nvSpPr>
        <p:spPr>
          <a:xfrm>
            <a:off x="4152789" y="3502569"/>
            <a:ext cx="51590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52FCABE-E3D0-3B67-0833-6CF4EFF04E00}"/>
              </a:ext>
            </a:extLst>
          </p:cNvPr>
          <p:cNvSpPr txBox="1"/>
          <p:nvPr/>
        </p:nvSpPr>
        <p:spPr>
          <a:xfrm>
            <a:off x="1006044" y="6136309"/>
            <a:ext cx="7237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Timely Inference </a:t>
            </a:r>
            <a:r>
              <a:rPr lang="en-US" altLang="ko-KR" sz="2000" dirty="0"/>
              <a:t>is critical ! </a:t>
            </a:r>
            <a:endParaRPr lang="ko-KR" altLang="en-US" sz="2000" dirty="0"/>
          </a:p>
        </p:txBody>
      </p:sp>
      <p:sp>
        <p:nvSpPr>
          <p:cNvPr id="146" name="폭발: 8pt 145">
            <a:extLst>
              <a:ext uri="{FF2B5EF4-FFF2-40B4-BE49-F238E27FC236}">
                <a16:creationId xmlns:a16="http://schemas.microsoft.com/office/drawing/2014/main" id="{18F55291-F8E8-0F1D-81FD-94FE9357AEB2}"/>
              </a:ext>
            </a:extLst>
          </p:cNvPr>
          <p:cNvSpPr/>
          <p:nvPr/>
        </p:nvSpPr>
        <p:spPr>
          <a:xfrm>
            <a:off x="7722808" y="3184394"/>
            <a:ext cx="1111873" cy="1080294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89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Challenges of Enabling Timely Object Detection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Trade-offs between speed and accuracy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Large execution time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 accuracy but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deadline miss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Low execution time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Meets deadline but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accuracy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4C53BD-4DC3-904A-502F-872B942BF635}"/>
              </a:ext>
            </a:extLst>
          </p:cNvPr>
          <p:cNvSpPr txBox="1"/>
          <p:nvPr/>
        </p:nvSpPr>
        <p:spPr>
          <a:xfrm>
            <a:off x="1049770" y="5904818"/>
            <a:ext cx="737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Even with newer versions of YOLO, </a:t>
            </a:r>
            <a:r>
              <a:rPr lang="en-US" altLang="ko-KR" sz="2000" b="1" dirty="0"/>
              <a:t>trade-offs still remain</a:t>
            </a:r>
            <a:endParaRPr lang="ko-KR" altLang="en-US" sz="2000" b="1" dirty="0"/>
          </a:p>
        </p:txBody>
      </p:sp>
      <p:pic>
        <p:nvPicPr>
          <p:cNvPr id="120" name="그림 11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63A69DFB-AF4B-A8F8-2049-ACD0A03C5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2"/>
          <a:stretch/>
        </p:blipFill>
        <p:spPr>
          <a:xfrm>
            <a:off x="2440852" y="3078343"/>
            <a:ext cx="3600302" cy="272981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1D607EFE-5236-3C3A-01CF-D90333155BAB}"/>
              </a:ext>
            </a:extLst>
          </p:cNvPr>
          <p:cNvSpPr txBox="1"/>
          <p:nvPr/>
        </p:nvSpPr>
        <p:spPr>
          <a:xfrm>
            <a:off x="36542" y="6534057"/>
            <a:ext cx="8904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Jocher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G</a:t>
            </a:r>
            <a:r>
              <a:rPr lang="ko-KR" altLang="en-US" sz="1200" dirty="0"/>
              <a:t>., </a:t>
            </a:r>
            <a:r>
              <a:rPr lang="ko-KR" altLang="en-US" sz="1200" dirty="0" err="1"/>
              <a:t>Chaurasia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., &amp; </a:t>
            </a:r>
            <a:r>
              <a:rPr lang="ko-KR" altLang="en-US" sz="1200" dirty="0" err="1"/>
              <a:t>Qiu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J</a:t>
            </a:r>
            <a:r>
              <a:rPr lang="ko-KR" altLang="en-US" sz="1200" dirty="0"/>
              <a:t>. (2023). YOLO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Ultralytics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Version</a:t>
            </a:r>
            <a:r>
              <a:rPr lang="ko-KR" altLang="en-US" sz="1200" dirty="0"/>
              <a:t> 8.0.0) [Computer </a:t>
            </a:r>
            <a:r>
              <a:rPr lang="ko-KR" altLang="en-US" sz="1200" dirty="0" err="1"/>
              <a:t>software</a:t>
            </a:r>
            <a:r>
              <a:rPr lang="ko-KR" altLang="en-US" sz="1200" dirty="0"/>
              <a:t>]. https://github.com/ultralytics/ultralytics</a:t>
            </a:r>
          </a:p>
        </p:txBody>
      </p:sp>
    </p:spTree>
    <p:extLst>
      <p:ext uri="{BB962C8B-B14F-4D97-AF65-F5344CB8AC3E}">
        <p14:creationId xmlns:p14="http://schemas.microsoft.com/office/powerpoint/2010/main" val="8638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48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Challenges of Enabling Timely Object Detection</a:t>
            </a:r>
            <a:endParaRPr lang="en-US" altLang="ko-KR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	High computation of Multi cameras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Requires larger computational cost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800F6D4-C65D-C566-2571-6AC96F9068EF}"/>
              </a:ext>
            </a:extLst>
          </p:cNvPr>
          <p:cNvSpPr txBox="1"/>
          <p:nvPr/>
        </p:nvSpPr>
        <p:spPr>
          <a:xfrm>
            <a:off x="953250" y="5904818"/>
            <a:ext cx="7237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→ The need for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computation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trade-off of speed and accuracy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make it difficult to  achieve </a:t>
            </a:r>
            <a:r>
              <a:rPr lang="en-US" altLang="ko-KR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timely inferences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endParaRPr lang="ko-KR" altLang="en-US" sz="2000" dirty="0"/>
          </a:p>
        </p:txBody>
      </p:sp>
      <p:pic>
        <p:nvPicPr>
          <p:cNvPr id="5" name="그림 4" descr="횡단보도, 장면, 나무, 길이(가) 표시된 사진&#10;&#10;자동 생성된 설명">
            <a:extLst>
              <a:ext uri="{FF2B5EF4-FFF2-40B4-BE49-F238E27FC236}">
                <a16:creationId xmlns:a16="http://schemas.microsoft.com/office/drawing/2014/main" id="{1EC563AC-8FE5-DFE4-3FC1-110597A53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4" y="2651513"/>
            <a:ext cx="7901209" cy="2959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53420-1AA2-539D-A5CA-6BC93C85E909}"/>
              </a:ext>
            </a:extLst>
          </p:cNvPr>
          <p:cNvSpPr txBox="1"/>
          <p:nvPr/>
        </p:nvSpPr>
        <p:spPr>
          <a:xfrm>
            <a:off x="6440553" y="5157612"/>
            <a:ext cx="2082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NuScene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1297146-2661-EA77-9140-F0AF1DC16940}"/>
              </a:ext>
            </a:extLst>
          </p:cNvPr>
          <p:cNvSpPr/>
          <p:nvPr/>
        </p:nvSpPr>
        <p:spPr>
          <a:xfrm>
            <a:off x="879710" y="5340852"/>
            <a:ext cx="2717803" cy="6860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E5F32B5-1023-74F0-4DE2-6A55E5B9482B}"/>
              </a:ext>
            </a:extLst>
          </p:cNvPr>
          <p:cNvSpPr/>
          <p:nvPr/>
        </p:nvSpPr>
        <p:spPr>
          <a:xfrm>
            <a:off x="879710" y="4083584"/>
            <a:ext cx="2717803" cy="7090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BE72424-29CB-6264-89A9-1C3941C89742}"/>
              </a:ext>
            </a:extLst>
          </p:cNvPr>
          <p:cNvSpPr/>
          <p:nvPr/>
        </p:nvSpPr>
        <p:spPr>
          <a:xfrm>
            <a:off x="879710" y="2826316"/>
            <a:ext cx="2717801" cy="7090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5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/>
              <a:t>Goal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Improve the efficiency of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Real-Time Object Detection in Multi-Camera Scenarios</a:t>
            </a:r>
            <a:endParaRPr lang="en-US" altLang="ko-KR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9283C6-2A1F-8727-251A-E5559262C4B7}"/>
              </a:ext>
            </a:extLst>
          </p:cNvPr>
          <p:cNvSpPr txBox="1"/>
          <p:nvPr/>
        </p:nvSpPr>
        <p:spPr>
          <a:xfrm>
            <a:off x="879713" y="2915152"/>
            <a:ext cx="246912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Resource Efficient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D766DA-4F57-90A1-3479-C32ABF1482C3}"/>
              </a:ext>
            </a:extLst>
          </p:cNvPr>
          <p:cNvSpPr txBox="1"/>
          <p:nvPr/>
        </p:nvSpPr>
        <p:spPr>
          <a:xfrm>
            <a:off x="879713" y="4171832"/>
            <a:ext cx="27178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	Computation Saving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78B9C7-E352-2211-4512-3DADE3725EE8}"/>
              </a:ext>
            </a:extLst>
          </p:cNvPr>
          <p:cNvSpPr txBox="1"/>
          <p:nvPr/>
        </p:nvSpPr>
        <p:spPr>
          <a:xfrm>
            <a:off x="879710" y="5439945"/>
            <a:ext cx="25997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 	          Timely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49A7C3E-6287-A80E-60C5-90672889CB81}"/>
              </a:ext>
            </a:extLst>
          </p:cNvPr>
          <p:cNvCxnSpPr>
            <a:cxnSpLocks/>
          </p:cNvCxnSpPr>
          <p:nvPr/>
        </p:nvCxnSpPr>
        <p:spPr>
          <a:xfrm>
            <a:off x="3597511" y="3203369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74A147F-0395-7EA1-457D-AACED4D1D3AC}"/>
              </a:ext>
            </a:extLst>
          </p:cNvPr>
          <p:cNvSpPr/>
          <p:nvPr/>
        </p:nvSpPr>
        <p:spPr>
          <a:xfrm>
            <a:off x="5188804" y="2848864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23602E-A8C1-53D7-B272-17DC92143F7A}"/>
              </a:ext>
            </a:extLst>
          </p:cNvPr>
          <p:cNvSpPr txBox="1"/>
          <p:nvPr/>
        </p:nvSpPr>
        <p:spPr>
          <a:xfrm>
            <a:off x="5831448" y="2948385"/>
            <a:ext cx="143251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Image Merge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B3FB8C-A770-B883-504C-422BFD3B0930}"/>
              </a:ext>
            </a:extLst>
          </p:cNvPr>
          <p:cNvCxnSpPr>
            <a:cxnSpLocks/>
          </p:cNvCxnSpPr>
          <p:nvPr/>
        </p:nvCxnSpPr>
        <p:spPr>
          <a:xfrm>
            <a:off x="3597511" y="4471119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9863CCE-0017-F59B-61F6-D6E67D0FD04D}"/>
              </a:ext>
            </a:extLst>
          </p:cNvPr>
          <p:cNvSpPr/>
          <p:nvPr/>
        </p:nvSpPr>
        <p:spPr>
          <a:xfrm>
            <a:off x="5188804" y="4116614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77E9DB-4A35-12E6-9AC9-0CC909A93778}"/>
              </a:ext>
            </a:extLst>
          </p:cNvPr>
          <p:cNvSpPr txBox="1"/>
          <p:nvPr/>
        </p:nvSpPr>
        <p:spPr>
          <a:xfrm>
            <a:off x="5831448" y="4216135"/>
            <a:ext cx="143251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Object Patch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4A89F8B-CBAC-2897-01FF-A9436D185EA3}"/>
              </a:ext>
            </a:extLst>
          </p:cNvPr>
          <p:cNvCxnSpPr>
            <a:cxnSpLocks/>
          </p:cNvCxnSpPr>
          <p:nvPr/>
        </p:nvCxnSpPr>
        <p:spPr>
          <a:xfrm>
            <a:off x="3597511" y="5695357"/>
            <a:ext cx="1591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7AA21FB-2F84-D610-2747-04897620B9A3}"/>
              </a:ext>
            </a:extLst>
          </p:cNvPr>
          <p:cNvSpPr/>
          <p:nvPr/>
        </p:nvSpPr>
        <p:spPr>
          <a:xfrm>
            <a:off x="5188804" y="5340852"/>
            <a:ext cx="2717801" cy="7090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9FB4E6-C3C7-DB73-6922-3E21DD997BB4}"/>
              </a:ext>
            </a:extLst>
          </p:cNvPr>
          <p:cNvSpPr txBox="1"/>
          <p:nvPr/>
        </p:nvSpPr>
        <p:spPr>
          <a:xfrm>
            <a:off x="5306845" y="5451433"/>
            <a:ext cx="25997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Dynamic Scale Decision</a:t>
            </a:r>
          </a:p>
        </p:txBody>
      </p:sp>
    </p:spTree>
    <p:extLst>
      <p:ext uri="{BB962C8B-B14F-4D97-AF65-F5344CB8AC3E}">
        <p14:creationId xmlns:p14="http://schemas.microsoft.com/office/powerpoint/2010/main" val="10062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59" grpId="0" animBg="1"/>
      <p:bldP spid="50" grpId="0"/>
      <p:bldP spid="51" grpId="0"/>
      <p:bldP spid="52" grpId="0"/>
      <p:bldP spid="72" grpId="0" animBg="1"/>
      <p:bldP spid="73" grpId="0"/>
      <p:bldP spid="75" grpId="0" animBg="1"/>
      <p:bldP spid="76" grpId="0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6A5C4-0BC7-41E6-11FA-7DADECB7B0A3}"/>
              </a:ext>
            </a:extLst>
          </p:cNvPr>
          <p:cNvSpPr/>
          <p:nvPr/>
        </p:nvSpPr>
        <p:spPr>
          <a:xfrm>
            <a:off x="2087834" y="2368710"/>
            <a:ext cx="4407704" cy="10602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66761" y="913691"/>
            <a:ext cx="9010477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	Resource Efficient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Traditional Multi camera object detection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888-657B-D27A-99F7-FF7EB41EB7E6}"/>
              </a:ext>
            </a:extLst>
          </p:cNvPr>
          <p:cNvSpPr txBox="1"/>
          <p:nvPr/>
        </p:nvSpPr>
        <p:spPr>
          <a:xfrm>
            <a:off x="206021" y="3125922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0E211B-5097-E558-EBDC-8F595E0C3589}"/>
              </a:ext>
            </a:extLst>
          </p:cNvPr>
          <p:cNvSpPr/>
          <p:nvPr/>
        </p:nvSpPr>
        <p:spPr>
          <a:xfrm>
            <a:off x="260156" y="2307472"/>
            <a:ext cx="1361913" cy="12419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8C5990-863E-94CD-D8CD-61E5F57B5B1C}"/>
              </a:ext>
            </a:extLst>
          </p:cNvPr>
          <p:cNvGrpSpPr/>
          <p:nvPr/>
        </p:nvGrpSpPr>
        <p:grpSpPr>
          <a:xfrm>
            <a:off x="1041348" y="2953913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D3E74C-8C2F-ED0B-31C8-CAC1CC326E6C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405EE775-C89D-A4D7-1ABC-6015A6E35CC3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A45D5D-D147-CC55-8FD2-61BAF928B4F7}"/>
              </a:ext>
            </a:extLst>
          </p:cNvPr>
          <p:cNvGrpSpPr/>
          <p:nvPr/>
        </p:nvGrpSpPr>
        <p:grpSpPr>
          <a:xfrm>
            <a:off x="1041348" y="2559641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3B66CA4-6D69-E83A-7067-CDC6744CBFF9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A01E878-9C60-6462-9713-E6A43EBABF7B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73D12-8A26-A495-8A9C-9FE6CFFE54C0}"/>
              </a:ext>
            </a:extLst>
          </p:cNvPr>
          <p:cNvGrpSpPr/>
          <p:nvPr/>
        </p:nvGrpSpPr>
        <p:grpSpPr>
          <a:xfrm>
            <a:off x="459063" y="293689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8A4668-C778-772E-308A-7CEDDA291984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D481389-904B-3974-DBB2-D93E0088445A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6F16C-CBE0-297F-A680-83DF3FB58EEF}"/>
              </a:ext>
            </a:extLst>
          </p:cNvPr>
          <p:cNvGrpSpPr/>
          <p:nvPr/>
        </p:nvGrpSpPr>
        <p:grpSpPr>
          <a:xfrm>
            <a:off x="459063" y="2554550"/>
            <a:ext cx="309358" cy="190899"/>
            <a:chOff x="2878113" y="4653498"/>
            <a:chExt cx="309358" cy="190899"/>
          </a:xfrm>
          <a:solidFill>
            <a:schemeClr val="tx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5E777-6E82-0F67-422C-EFE960A0EFB1}"/>
                </a:ext>
              </a:extLst>
            </p:cNvPr>
            <p:cNvSpPr/>
            <p:nvPr/>
          </p:nvSpPr>
          <p:spPr>
            <a:xfrm rot="5400000">
              <a:off x="2884045" y="4647566"/>
              <a:ext cx="190899" cy="2027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DB189FD-1E04-8911-38C5-9391F5BF9D20}"/>
                </a:ext>
              </a:extLst>
            </p:cNvPr>
            <p:cNvSpPr/>
            <p:nvPr/>
          </p:nvSpPr>
          <p:spPr>
            <a:xfrm rot="16200000">
              <a:off x="3068724" y="4696269"/>
              <a:ext cx="130900" cy="106595"/>
            </a:xfrm>
            <a:prstGeom prst="trapezoi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493F72-F143-A589-11BA-D02D2A74A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2247289" y="2506579"/>
            <a:ext cx="889491" cy="5960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11BDF4-737D-C151-6491-9F159AE0E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3296235" y="2514374"/>
            <a:ext cx="889491" cy="5960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C5C5318-5075-5A00-1752-675137A4D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4340044" y="2514374"/>
            <a:ext cx="889491" cy="5960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7DCF46-A817-7B51-A101-AA08D763B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5394127" y="2506579"/>
            <a:ext cx="889491" cy="59609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FE5954D-B53B-819B-630C-3D3AED0B4E7E}"/>
              </a:ext>
            </a:extLst>
          </p:cNvPr>
          <p:cNvSpPr/>
          <p:nvPr/>
        </p:nvSpPr>
        <p:spPr>
          <a:xfrm>
            <a:off x="1622069" y="2574329"/>
            <a:ext cx="485079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2EE6F-5F1E-79BE-3F4C-BE76241E9B83}"/>
              </a:ext>
            </a:extLst>
          </p:cNvPr>
          <p:cNvSpPr txBox="1"/>
          <p:nvPr/>
        </p:nvSpPr>
        <p:spPr>
          <a:xfrm>
            <a:off x="419809" y="2467959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70D4-041B-7F0C-D914-85C107B032A8}"/>
              </a:ext>
            </a:extLst>
          </p:cNvPr>
          <p:cNvSpPr txBox="1"/>
          <p:nvPr/>
        </p:nvSpPr>
        <p:spPr>
          <a:xfrm>
            <a:off x="2554338" y="2749475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194D-661B-5C37-68B6-DB9CC703838B}"/>
              </a:ext>
            </a:extLst>
          </p:cNvPr>
          <p:cNvSpPr txBox="1"/>
          <p:nvPr/>
        </p:nvSpPr>
        <p:spPr>
          <a:xfrm>
            <a:off x="417957" y="2839656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D88508-8627-DC71-0B5B-0E0DC73A9FD3}"/>
              </a:ext>
            </a:extLst>
          </p:cNvPr>
          <p:cNvSpPr txBox="1"/>
          <p:nvPr/>
        </p:nvSpPr>
        <p:spPr>
          <a:xfrm>
            <a:off x="3609065" y="274742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CADEE-6F25-BB74-6841-E076D284F58C}"/>
              </a:ext>
            </a:extLst>
          </p:cNvPr>
          <p:cNvSpPr txBox="1"/>
          <p:nvPr/>
        </p:nvSpPr>
        <p:spPr>
          <a:xfrm>
            <a:off x="993993" y="2460693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3F3430-5CF5-955C-4E9D-1190B4581B27}"/>
              </a:ext>
            </a:extLst>
          </p:cNvPr>
          <p:cNvSpPr txBox="1"/>
          <p:nvPr/>
        </p:nvSpPr>
        <p:spPr>
          <a:xfrm>
            <a:off x="4677956" y="2756590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EC200-073C-FB1F-067D-2040CDD630E5}"/>
              </a:ext>
            </a:extLst>
          </p:cNvPr>
          <p:cNvSpPr txBox="1"/>
          <p:nvPr/>
        </p:nvSpPr>
        <p:spPr>
          <a:xfrm>
            <a:off x="995479" y="2851647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3F6DAF-B424-B17E-E649-BB9738BBB20F}"/>
              </a:ext>
            </a:extLst>
          </p:cNvPr>
          <p:cNvSpPr txBox="1"/>
          <p:nvPr/>
        </p:nvSpPr>
        <p:spPr>
          <a:xfrm>
            <a:off x="5704066" y="2802021"/>
            <a:ext cx="26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FB8EB-5095-3896-D7EA-A8E421EEC733}"/>
              </a:ext>
            </a:extLst>
          </p:cNvPr>
          <p:cNvSpPr txBox="1"/>
          <p:nvPr/>
        </p:nvSpPr>
        <p:spPr>
          <a:xfrm>
            <a:off x="3497104" y="3044407"/>
            <a:ext cx="139711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Frame Queue</a:t>
            </a:r>
          </a:p>
        </p:txBody>
      </p:sp>
      <p:grpSp>
        <p:nvGrpSpPr>
          <p:cNvPr id="46" name="Group 11">
            <a:extLst>
              <a:ext uri="{FF2B5EF4-FFF2-40B4-BE49-F238E27FC236}">
                <a16:creationId xmlns:a16="http://schemas.microsoft.com/office/drawing/2014/main" id="{24195692-C3F4-608E-84B2-17BD5F6F3006}"/>
              </a:ext>
            </a:extLst>
          </p:cNvPr>
          <p:cNvGrpSpPr/>
          <p:nvPr/>
        </p:nvGrpSpPr>
        <p:grpSpPr>
          <a:xfrm>
            <a:off x="7575184" y="2482567"/>
            <a:ext cx="997528" cy="751741"/>
            <a:chOff x="1493021" y="2421413"/>
            <a:chExt cx="1732416" cy="1323416"/>
          </a:xfrm>
          <a:solidFill>
            <a:schemeClr val="bg2">
              <a:lumMod val="90000"/>
            </a:schemeClr>
          </a:solidFill>
        </p:grpSpPr>
        <p:cxnSp>
          <p:nvCxnSpPr>
            <p:cNvPr id="47" name="Straight Connector 12">
              <a:extLst>
                <a:ext uri="{FF2B5EF4-FFF2-40B4-BE49-F238E27FC236}">
                  <a16:creationId xmlns:a16="http://schemas.microsoft.com/office/drawing/2014/main" id="{E249BF4C-EF85-8FCB-6CDC-DAD8C73C856E}"/>
                </a:ext>
              </a:extLst>
            </p:cNvPr>
            <p:cNvCxnSpPr>
              <a:cxnSpLocks/>
              <a:stCxn id="59" idx="6"/>
              <a:endCxn id="71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13">
              <a:extLst>
                <a:ext uri="{FF2B5EF4-FFF2-40B4-BE49-F238E27FC236}">
                  <a16:creationId xmlns:a16="http://schemas.microsoft.com/office/drawing/2014/main" id="{6F4CAAED-004F-9D91-B88B-77E6411AE95F}"/>
                </a:ext>
              </a:extLst>
            </p:cNvPr>
            <p:cNvCxnSpPr>
              <a:cxnSpLocks/>
              <a:stCxn id="59" idx="6"/>
              <a:endCxn id="72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14">
              <a:extLst>
                <a:ext uri="{FF2B5EF4-FFF2-40B4-BE49-F238E27FC236}">
                  <a16:creationId xmlns:a16="http://schemas.microsoft.com/office/drawing/2014/main" id="{97F3CD6E-F722-CE74-2B1F-09217046089A}"/>
                </a:ext>
              </a:extLst>
            </p:cNvPr>
            <p:cNvCxnSpPr>
              <a:cxnSpLocks/>
              <a:stCxn id="59" idx="6"/>
              <a:endCxn id="73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246614F-23E5-AABD-9D85-C5597E01E708}"/>
                </a:ext>
              </a:extLst>
            </p:cNvPr>
            <p:cNvCxnSpPr>
              <a:cxnSpLocks/>
              <a:stCxn id="60" idx="6"/>
              <a:endCxn id="71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3E9615FA-D845-8746-C6DE-CEDA175EF853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id="{89C7647E-ED88-D49C-710E-E18FD4B4A874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8">
              <a:extLst>
                <a:ext uri="{FF2B5EF4-FFF2-40B4-BE49-F238E27FC236}">
                  <a16:creationId xmlns:a16="http://schemas.microsoft.com/office/drawing/2014/main" id="{5603663B-C1D8-AA55-96E0-1E3EEE82530B}"/>
                </a:ext>
              </a:extLst>
            </p:cNvPr>
            <p:cNvCxnSpPr>
              <a:cxnSpLocks/>
              <a:stCxn id="61" idx="6"/>
              <a:endCxn id="71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9">
              <a:extLst>
                <a:ext uri="{FF2B5EF4-FFF2-40B4-BE49-F238E27FC236}">
                  <a16:creationId xmlns:a16="http://schemas.microsoft.com/office/drawing/2014/main" id="{9D53AED6-9C88-5415-619B-78E2C108CD1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54E8ABAF-8807-A4EA-B15A-0BD8B531930C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22">
              <a:extLst>
                <a:ext uri="{FF2B5EF4-FFF2-40B4-BE49-F238E27FC236}">
                  <a16:creationId xmlns:a16="http://schemas.microsoft.com/office/drawing/2014/main" id="{CCCA3AE2-2557-6E22-E1A4-908990103A79}"/>
                </a:ext>
              </a:extLst>
            </p:cNvPr>
            <p:cNvCxnSpPr>
              <a:cxnSpLocks/>
              <a:stCxn id="62" idx="6"/>
              <a:endCxn id="71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23">
              <a:extLst>
                <a:ext uri="{FF2B5EF4-FFF2-40B4-BE49-F238E27FC236}">
                  <a16:creationId xmlns:a16="http://schemas.microsoft.com/office/drawing/2014/main" id="{B5DE8914-F394-350F-ECE0-532A7C79CEA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24">
              <a:extLst>
                <a:ext uri="{FF2B5EF4-FFF2-40B4-BE49-F238E27FC236}">
                  <a16:creationId xmlns:a16="http://schemas.microsoft.com/office/drawing/2014/main" id="{918CE09A-809D-443E-E8C8-6BB29EE081CD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450AF024-FF37-A798-2ADB-30872F8406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70340B1-050A-51CC-B289-36AB82C4C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A78B8E61-CE66-99FF-F2DC-94CD7ECF7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75FBC24-7F80-3F4E-23D9-7280ADBF3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A8C5CA40-E26D-696F-89AA-5C5307E8B1EC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30">
              <a:extLst>
                <a:ext uri="{FF2B5EF4-FFF2-40B4-BE49-F238E27FC236}">
                  <a16:creationId xmlns:a16="http://schemas.microsoft.com/office/drawing/2014/main" id="{D19F7F53-58F6-1AB8-96EE-F5C626BF0AE1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31">
              <a:extLst>
                <a:ext uri="{FF2B5EF4-FFF2-40B4-BE49-F238E27FC236}">
                  <a16:creationId xmlns:a16="http://schemas.microsoft.com/office/drawing/2014/main" id="{801DA9AE-8F15-898B-CE03-ED76509765CD}"/>
                </a:ext>
              </a:extLst>
            </p:cNvPr>
            <p:cNvCxnSpPr>
              <a:cxnSpLocks/>
              <a:stCxn id="72" idx="6"/>
              <a:endCxn id="69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32">
              <a:extLst>
                <a:ext uri="{FF2B5EF4-FFF2-40B4-BE49-F238E27FC236}">
                  <a16:creationId xmlns:a16="http://schemas.microsoft.com/office/drawing/2014/main" id="{C11D5613-7F90-237C-6613-D7BFECAD444C}"/>
                </a:ext>
              </a:extLst>
            </p:cNvPr>
            <p:cNvCxnSpPr>
              <a:cxnSpLocks/>
              <a:stCxn id="72" idx="6"/>
              <a:endCxn id="70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33">
              <a:extLst>
                <a:ext uri="{FF2B5EF4-FFF2-40B4-BE49-F238E27FC236}">
                  <a16:creationId xmlns:a16="http://schemas.microsoft.com/office/drawing/2014/main" id="{3BAB2932-C810-5AE7-C4EE-63AC1E71A2DC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4">
              <a:extLst>
                <a:ext uri="{FF2B5EF4-FFF2-40B4-BE49-F238E27FC236}">
                  <a16:creationId xmlns:a16="http://schemas.microsoft.com/office/drawing/2014/main" id="{8ACA253D-64E9-4DFA-BFB6-AD856F205C5A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AA52EAAD-A0CD-6250-EC9E-9FDFC6E04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AE53557E-B44C-CAE7-32DB-556D868B9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6C852327-E85B-C1ED-98D1-4A96FA789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D25BC826-828C-BA5A-D4E4-D9F241963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3B19820E-A07B-518C-C973-0F85471E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40">
              <a:extLst>
                <a:ext uri="{FF2B5EF4-FFF2-40B4-BE49-F238E27FC236}">
                  <a16:creationId xmlns:a16="http://schemas.microsoft.com/office/drawing/2014/main" id="{A53C00DE-F46A-84AF-3B4A-9B051F579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4E3273A7-47AC-BB8C-D1ED-E007B93376B1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42">
              <a:extLst>
                <a:ext uri="{FF2B5EF4-FFF2-40B4-BE49-F238E27FC236}">
                  <a16:creationId xmlns:a16="http://schemas.microsoft.com/office/drawing/2014/main" id="{19B3A5D1-07E8-E081-5A97-F5582D8CA477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43">
              <a:extLst>
                <a:ext uri="{FF2B5EF4-FFF2-40B4-BE49-F238E27FC236}">
                  <a16:creationId xmlns:a16="http://schemas.microsoft.com/office/drawing/2014/main" id="{AC6A8BD2-240C-C5CE-557D-4DED75898349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8" name="Oval 44">
              <a:extLst>
                <a:ext uri="{FF2B5EF4-FFF2-40B4-BE49-F238E27FC236}">
                  <a16:creationId xmlns:a16="http://schemas.microsoft.com/office/drawing/2014/main" id="{47AFEA51-C473-A430-D677-B95980ABA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9" name="Oval 45">
              <a:extLst>
                <a:ext uri="{FF2B5EF4-FFF2-40B4-BE49-F238E27FC236}">
                  <a16:creationId xmlns:a16="http://schemas.microsoft.com/office/drawing/2014/main" id="{AEFF8D03-B182-2F14-7071-9FF18B03B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0" name="Straight Connector 46">
              <a:extLst>
                <a:ext uri="{FF2B5EF4-FFF2-40B4-BE49-F238E27FC236}">
                  <a16:creationId xmlns:a16="http://schemas.microsoft.com/office/drawing/2014/main" id="{D487C7AE-409C-0928-2AF1-4B20C4A6A32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E50A8C71-5FF4-3B04-52A9-DBA8BD091A2D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48">
              <a:extLst>
                <a:ext uri="{FF2B5EF4-FFF2-40B4-BE49-F238E27FC236}">
                  <a16:creationId xmlns:a16="http://schemas.microsoft.com/office/drawing/2014/main" id="{C2A2832B-E843-D1D9-046B-8B7BA476BB09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49">
              <a:extLst>
                <a:ext uri="{FF2B5EF4-FFF2-40B4-BE49-F238E27FC236}">
                  <a16:creationId xmlns:a16="http://schemas.microsoft.com/office/drawing/2014/main" id="{3FFF2037-97DD-F87C-B91A-2572537855BB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50">
              <a:extLst>
                <a:ext uri="{FF2B5EF4-FFF2-40B4-BE49-F238E27FC236}">
                  <a16:creationId xmlns:a16="http://schemas.microsoft.com/office/drawing/2014/main" id="{671497B8-466C-EC06-222A-1F155E88D42A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51">
              <a:extLst>
                <a:ext uri="{FF2B5EF4-FFF2-40B4-BE49-F238E27FC236}">
                  <a16:creationId xmlns:a16="http://schemas.microsoft.com/office/drawing/2014/main" id="{BF978D40-7CB3-F137-787F-D81F0BA4A92C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528B6-E7B2-91E8-02D7-118C71BB4BB7}"/>
              </a:ext>
            </a:extLst>
          </p:cNvPr>
          <p:cNvSpPr txBox="1"/>
          <p:nvPr/>
        </p:nvSpPr>
        <p:spPr>
          <a:xfrm>
            <a:off x="7179616" y="3199595"/>
            <a:ext cx="189762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Network 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3617231-8F34-F0D3-97B6-F717BCE81B12}"/>
              </a:ext>
            </a:extLst>
          </p:cNvPr>
          <p:cNvSpPr/>
          <p:nvPr/>
        </p:nvSpPr>
        <p:spPr>
          <a:xfrm>
            <a:off x="7090105" y="2298087"/>
            <a:ext cx="1944468" cy="14029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554F01A9-9B92-BDDB-D7C6-32ACE381919E}"/>
              </a:ext>
            </a:extLst>
          </p:cNvPr>
          <p:cNvSpPr/>
          <p:nvPr/>
        </p:nvSpPr>
        <p:spPr>
          <a:xfrm>
            <a:off x="6507923" y="2622914"/>
            <a:ext cx="54235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348ED7-95D1-F919-191F-95412BDC5C55}"/>
              </a:ext>
            </a:extLst>
          </p:cNvPr>
          <p:cNvSpPr txBox="1"/>
          <p:nvPr/>
        </p:nvSpPr>
        <p:spPr>
          <a:xfrm>
            <a:off x="3591454" y="3579213"/>
            <a:ext cx="1802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GPU Utilization </a:t>
            </a:r>
          </a:p>
        </p:txBody>
      </p:sp>
      <p:pic>
        <p:nvPicPr>
          <p:cNvPr id="94" name="그림 9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66F15079-7825-53A2-D12C-4399B0ADD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45" y="3997889"/>
            <a:ext cx="4403484" cy="2625154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2EE77C3-6929-B57D-4D05-C133E763AE4C}"/>
              </a:ext>
            </a:extLst>
          </p:cNvPr>
          <p:cNvCxnSpPr>
            <a:cxnSpLocks/>
          </p:cNvCxnSpPr>
          <p:nvPr/>
        </p:nvCxnSpPr>
        <p:spPr>
          <a:xfrm>
            <a:off x="2689144" y="5838143"/>
            <a:ext cx="37307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3CE692D-ECC3-A697-4DDD-FD226C01C1A1}"/>
              </a:ext>
            </a:extLst>
          </p:cNvPr>
          <p:cNvSpPr txBox="1"/>
          <p:nvPr/>
        </p:nvSpPr>
        <p:spPr>
          <a:xfrm>
            <a:off x="3663724" y="5385761"/>
            <a:ext cx="292731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Only Utilizes 20% of resources</a:t>
            </a:r>
          </a:p>
        </p:txBody>
      </p:sp>
    </p:spTree>
    <p:extLst>
      <p:ext uri="{BB962C8B-B14F-4D97-AF65-F5344CB8AC3E}">
        <p14:creationId xmlns:p14="http://schemas.microsoft.com/office/powerpoint/2010/main" val="2468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01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335542</TotalTime>
  <Words>2360</Words>
  <Application>Microsoft Office PowerPoint</Application>
  <PresentationFormat>화면 슬라이드 쇼(4:3)</PresentationFormat>
  <Paragraphs>465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Graphik</vt:lpstr>
      <vt:lpstr>Söhne</vt:lpstr>
      <vt:lpstr>맑은 고딕</vt:lpstr>
      <vt:lpstr>Arial</vt:lpstr>
      <vt:lpstr>Calibri</vt:lpstr>
      <vt:lpstr>Calibri Light</vt:lpstr>
      <vt:lpstr>Franklin Gothic Book</vt:lpstr>
      <vt:lpstr>times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RTCL403</dc:creator>
  <cp:lastModifiedBy>강 영은</cp:lastModifiedBy>
  <cp:revision>9555</cp:revision>
  <cp:lastPrinted>2021-08-19T05:10:09Z</cp:lastPrinted>
  <dcterms:created xsi:type="dcterms:W3CDTF">2020-05-28T10:10:30Z</dcterms:created>
  <dcterms:modified xsi:type="dcterms:W3CDTF">2023-05-08T11:50:10Z</dcterms:modified>
</cp:coreProperties>
</file>